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1" r:id="rId2"/>
    <p:sldId id="291" r:id="rId3"/>
    <p:sldId id="347" r:id="rId4"/>
    <p:sldId id="348" r:id="rId5"/>
    <p:sldId id="349" r:id="rId6"/>
    <p:sldId id="350" r:id="rId7"/>
    <p:sldId id="351" r:id="rId8"/>
    <p:sldId id="352" r:id="rId9"/>
    <p:sldId id="353" r:id="rId10"/>
    <p:sldId id="354" r:id="rId11"/>
    <p:sldId id="355" r:id="rId12"/>
    <p:sldId id="357" r:id="rId13"/>
    <p:sldId id="358" r:id="rId14"/>
    <p:sldId id="359" r:id="rId15"/>
    <p:sldId id="360" r:id="rId16"/>
    <p:sldId id="361" r:id="rId17"/>
    <p:sldId id="362" r:id="rId18"/>
    <p:sldId id="363" r:id="rId19"/>
    <p:sldId id="365" r:id="rId20"/>
    <p:sldId id="366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346" r:id="rId30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DIN Offc Pro" panose="020B0504020101020102" pitchFamily="34" charset="0"/>
      <p:regular r:id="rId37"/>
      <p:bold r:id="rId38"/>
      <p:italic r:id="rId39"/>
      <p:boldItalic r:id="rId40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4D96"/>
    <a:srgbClr val="E63C14"/>
    <a:srgbClr val="898989"/>
    <a:srgbClr val="5723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42" autoAdjust="0"/>
    <p:restoredTop sz="94660"/>
  </p:normalViewPr>
  <p:slideViewPr>
    <p:cSldViewPr>
      <p:cViewPr varScale="1">
        <p:scale>
          <a:sx n="112" d="100"/>
          <a:sy n="112" d="100"/>
        </p:scale>
        <p:origin x="444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66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3853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3B282FC7-71B2-4C3C-BF08-57EFC9218A40}" type="datetimeFigureOut">
              <a:rPr lang="de-DE" smtClean="0"/>
              <a:t>20.04.2022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3853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85ACB629-C21E-4858-8D2F-885A859739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0468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1C550A7B-CA61-43DD-8359-F0FBF5B49304}" type="datetimeFigureOut">
              <a:rPr lang="de-DE" smtClean="0"/>
              <a:t>20.04.2022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5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4808D677-3940-40BE-9FE7-7C9D425C6AB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16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August 2019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838200" y="729000"/>
            <a:ext cx="7417800" cy="54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22200" y="1629000"/>
            <a:ext cx="3960000" cy="3600000"/>
          </a:xfrm>
          <a:solidFill>
            <a:srgbClr val="572381">
              <a:alpha val="80000"/>
            </a:srgbClr>
          </a:solidFill>
        </p:spPr>
        <p:txBody>
          <a:bodyPr lIns="180000" tIns="180000" rIns="180000" bIns="180000" anchor="t" anchorCtr="0">
            <a:normAutofit/>
          </a:bodyPr>
          <a:lstStyle>
            <a:lvl1pPr>
              <a:lnSpc>
                <a:spcPct val="12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122885" y="6356349"/>
            <a:ext cx="59242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69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August 2019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365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August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902525" y="1252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9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August 2019</a:t>
            </a:r>
          </a:p>
        </p:txBody>
      </p:sp>
      <p:sp>
        <p:nvSpPr>
          <p:cNvPr id="4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71463" indent="-271463">
              <a:buSzPct val="100000"/>
              <a:buFont typeface="Calibri" panose="020F0502020204030204" pitchFamily="34" charset="0"/>
              <a:buChar char="●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Überschrif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7" name="Thumbnail 5"/>
          <p:cNvSpPr>
            <a:spLocks noGrp="1"/>
          </p:cNvSpPr>
          <p:nvPr>
            <p:ph type="pic" sz="quarter" idx="17"/>
          </p:nvPr>
        </p:nvSpPr>
        <p:spPr>
          <a:xfrm>
            <a:off x="9639719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5" name="Thumbnail 4"/>
          <p:cNvSpPr>
            <a:spLocks noGrp="1"/>
          </p:cNvSpPr>
          <p:nvPr>
            <p:ph type="pic" sz="quarter" idx="16"/>
          </p:nvPr>
        </p:nvSpPr>
        <p:spPr>
          <a:xfrm>
            <a:off x="8525617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3" name="Thumbnail 3"/>
          <p:cNvSpPr>
            <a:spLocks noGrp="1"/>
          </p:cNvSpPr>
          <p:nvPr>
            <p:ph type="pic" sz="quarter" idx="15"/>
          </p:nvPr>
        </p:nvSpPr>
        <p:spPr>
          <a:xfrm>
            <a:off x="7411380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1" name="Thumbnail 2"/>
          <p:cNvSpPr>
            <a:spLocks noGrp="1"/>
          </p:cNvSpPr>
          <p:nvPr>
            <p:ph type="pic" sz="quarter" idx="14"/>
          </p:nvPr>
        </p:nvSpPr>
        <p:spPr>
          <a:xfrm>
            <a:off x="6297008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9" name="Thumbnail 1"/>
          <p:cNvSpPr>
            <a:spLocks noGrp="1"/>
          </p:cNvSpPr>
          <p:nvPr>
            <p:ph type="pic" sz="quarter" idx="13"/>
          </p:nvPr>
        </p:nvSpPr>
        <p:spPr>
          <a:xfrm>
            <a:off x="5180715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45" name="5"/>
          <p:cNvSpPr/>
          <p:nvPr userDrawn="1"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44" name="4"/>
          <p:cNvSpPr/>
          <p:nvPr userDrawn="1"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43" name="3"/>
          <p:cNvSpPr/>
          <p:nvPr userDrawn="1"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14" name="2"/>
          <p:cNvSpPr/>
          <p:nvPr userDrawn="1"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13" name="1"/>
          <p:cNvSpPr/>
          <p:nvPr userDrawn="1"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49" name="Bild 5"/>
          <p:cNvSpPr>
            <a:spLocks noGrp="1"/>
          </p:cNvSpPr>
          <p:nvPr>
            <p:ph type="pic" idx="21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8" name="Bild 4"/>
          <p:cNvSpPr>
            <a:spLocks noGrp="1"/>
          </p:cNvSpPr>
          <p:nvPr>
            <p:ph type="pic" idx="20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7" name="Bild 3"/>
          <p:cNvSpPr>
            <a:spLocks noGrp="1"/>
          </p:cNvSpPr>
          <p:nvPr>
            <p:ph type="pic" idx="19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6" name="Bild 2"/>
          <p:cNvSpPr>
            <a:spLocks noGrp="1"/>
          </p:cNvSpPr>
          <p:nvPr>
            <p:ph type="pic" idx="18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" name="Bild 1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657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Mai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066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Mai 2019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847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Mai 2019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019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slide" Target="../slides/slid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r>
              <a:rPr lang="de-DE" dirty="0"/>
              <a:t>Juli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836" y="184350"/>
            <a:ext cx="1248814" cy="350694"/>
          </a:xfrm>
          <a:prstGeom prst="rect">
            <a:avLst/>
          </a:prstGeom>
        </p:spPr>
      </p:pic>
      <p:pic>
        <p:nvPicPr>
          <p:cNvPr id="11" name="Grafik 10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6442900"/>
            <a:ext cx="216000" cy="1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3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1" r:id="rId3"/>
    <p:sldLayoutId id="2147483657" r:id="rId4"/>
    <p:sldLayoutId id="2147483650" r:id="rId5"/>
    <p:sldLayoutId id="2147483654" r:id="rId6"/>
    <p:sldLayoutId id="2147483655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84D96"/>
          </a:solidFill>
          <a:latin typeface="DIN Offc Pro" panose="020B0504020101020102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24.xml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22.xml"/><Relationship Id="rId17" Type="http://schemas.openxmlformats.org/officeDocument/2006/relationships/image" Target="../media/image4.png"/><Relationship Id="rId2" Type="http://schemas.openxmlformats.org/officeDocument/2006/relationships/slide" Target="slide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5" Type="http://schemas.openxmlformats.org/officeDocument/2006/relationships/slide" Target="slide29.xml"/><Relationship Id="rId10" Type="http://schemas.openxmlformats.org/officeDocument/2006/relationships/slide" Target="slide17.xml"/><Relationship Id="rId4" Type="http://schemas.openxmlformats.org/officeDocument/2006/relationships/slide" Target="slide5.xml"/><Relationship Id="rId9" Type="http://schemas.openxmlformats.org/officeDocument/2006/relationships/slide" Target="slide15.xml"/><Relationship Id="rId14" Type="http://schemas.openxmlformats.org/officeDocument/2006/relationships/slide" Target="slide2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" Target="slide7.xml"/><Relationship Id="rId7" Type="http://schemas.openxmlformats.org/officeDocument/2006/relationships/image" Target="../media/image1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7.jpeg"/><Relationship Id="rId4" Type="http://schemas.openxmlformats.org/officeDocument/2006/relationships/image" Target="../media/image5.pn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13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5.png"/><Relationship Id="rId7" Type="http://schemas.openxmlformats.org/officeDocument/2006/relationships/image" Target="../media/image3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" Target="slide7.xml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40.jpeg"/><Relationship Id="rId5" Type="http://schemas.openxmlformats.org/officeDocument/2006/relationships/slide" Target="slide13.xml"/><Relationship Id="rId10" Type="http://schemas.openxmlformats.org/officeDocument/2006/relationships/image" Target="../media/image39.jpeg"/><Relationship Id="rId4" Type="http://schemas.openxmlformats.org/officeDocument/2006/relationships/slide" Target="slide11.xml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" Target="slide7.xml"/><Relationship Id="rId7" Type="http://schemas.openxmlformats.org/officeDocument/2006/relationships/image" Target="../media/image4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" Target="slide17.xml"/><Relationship Id="rId7" Type="http://schemas.openxmlformats.org/officeDocument/2006/relationships/image" Target="../media/image50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49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5.png"/><Relationship Id="rId7" Type="http://schemas.openxmlformats.org/officeDocument/2006/relationships/image" Target="../media/image64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.png"/><Relationship Id="rId7" Type="http://schemas.openxmlformats.org/officeDocument/2006/relationships/image" Target="../media/image7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openxmlformats.org/officeDocument/2006/relationships/image" Target="../media/image49.jpe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wortmann.de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2" action="ppaction://hlinksldjump"/>
              </a:rPr>
              <a:t>Bevor Sie beginnen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 err="1">
                <a:solidFill>
                  <a:srgbClr val="784D96"/>
                </a:solidFill>
                <a:hlinkClick r:id="rId3" action="ppaction://hlinksldjump"/>
              </a:rPr>
              <a:t>Bottom</a:t>
            </a:r>
            <a:r>
              <a:rPr lang="de-DE" dirty="0">
                <a:solidFill>
                  <a:srgbClr val="784D96"/>
                </a:solidFill>
                <a:hlinkClick r:id="rId3" action="ppaction://hlinksldjump"/>
              </a:rPr>
              <a:t> Case tauschen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4" action="ppaction://hlinksldjump"/>
              </a:rPr>
              <a:t>LTE Modul </a:t>
            </a:r>
            <a:r>
              <a:rPr lang="de-DE" dirty="0">
                <a:solidFill>
                  <a:srgbClr val="784D96"/>
                </a:solidFill>
                <a:hlinkClick r:id="rId4" action="ppaction://hlinksldjump"/>
              </a:rPr>
              <a:t>einbauen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5" action="ppaction://hlinksldjump"/>
              </a:rPr>
              <a:t>Akku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6" action="ppaction://hlinksldjump"/>
              </a:rPr>
              <a:t>CMOS Batterie tauschen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7" action="ppaction://hlinksldjump"/>
              </a:rPr>
              <a:t>SSD tauschen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8" action="ppaction://hlinksldjump"/>
              </a:rPr>
              <a:t>WLAN Modul tauschen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sz="2000" dirty="0">
              <a:solidFill>
                <a:srgbClr val="784D96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8" action="ppaction://hlinksldjump"/>
              </a:rPr>
              <a:t>WLAN Modul tauschen</a:t>
            </a:r>
            <a:endParaRPr lang="de-DE" dirty="0">
              <a:solidFill>
                <a:srgbClr val="784D96"/>
              </a:solidFill>
              <a:hlinkClick r:id="rId9" action="ppaction://hlinksldjump"/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9" action="ppaction://hlinksldjump"/>
              </a:rPr>
              <a:t>Mainboard tauschen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0" action="ppaction://hlinksldjump"/>
              </a:rPr>
              <a:t>Touchpad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11" action="ppaction://hlinksldjump"/>
              </a:rPr>
              <a:t>Top Case/ Tastatur tauschen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2" action="ppaction://hlinksldjump"/>
              </a:rPr>
              <a:t>Scharniere tauschen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13" action="ppaction://hlinksldjump"/>
              </a:rPr>
              <a:t>LCD Display tauschen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>
                <a:solidFill>
                  <a:srgbClr val="784D96"/>
                </a:solidFill>
                <a:hlinkClick r:id="rId14" action="ppaction://hlinksldjump"/>
              </a:rPr>
              <a:t>Ersatzteillisten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dirty="0">
                <a:solidFill>
                  <a:srgbClr val="784D96"/>
                </a:solidFill>
                <a:hlinkClick r:id="rId15" action="ppaction://hlinksldjump"/>
              </a:rPr>
              <a:t>Feedback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sz="2000" dirty="0">
              <a:solidFill>
                <a:srgbClr val="784D96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8" y="5177109"/>
            <a:ext cx="914402" cy="60350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34" y="5229000"/>
            <a:ext cx="2340634" cy="4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9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CMOS BATTERIE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de-DE" dirty="0">
                <a:hlinkClick r:id="rId2" action="ppaction://hlinksldjump"/>
              </a:rPr>
              <a:t>Entfernen Sie das </a:t>
            </a:r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</a:t>
            </a:r>
            <a:endParaRPr lang="de-DE" dirty="0"/>
          </a:p>
          <a:p>
            <a:r>
              <a:rPr lang="de-DE" dirty="0">
                <a:hlinkClick r:id="rId3" action="ppaction://hlinksldjump"/>
              </a:rPr>
              <a:t>Entfernen Sie den Akku</a:t>
            </a:r>
            <a:endParaRPr lang="de-DE" dirty="0"/>
          </a:p>
          <a:p>
            <a:pPr>
              <a:buClr>
                <a:srgbClr val="FF0000"/>
              </a:buClr>
            </a:pPr>
            <a:r>
              <a:rPr lang="de-DE" dirty="0"/>
              <a:t>Nun wird die CMOS Batterie sichtbar (Bild 1)</a:t>
            </a:r>
          </a:p>
          <a:p>
            <a:pPr>
              <a:buClr>
                <a:srgbClr val="FF0000"/>
              </a:buClr>
            </a:pPr>
            <a:r>
              <a:rPr lang="de-DE" dirty="0"/>
              <a:t>Entfernen Sie vorsichtig den Stecker. (Bild 2)</a:t>
            </a:r>
          </a:p>
          <a:p>
            <a:r>
              <a:rPr lang="de-DE" dirty="0"/>
              <a:t>CMOS Batterie vom Gehäuse lösen. </a:t>
            </a:r>
            <a:br>
              <a:rPr lang="de-DE" dirty="0"/>
            </a:br>
            <a:r>
              <a:rPr lang="de-DE" dirty="0"/>
              <a:t>(Bild 3)</a:t>
            </a:r>
          </a:p>
          <a:p>
            <a:r>
              <a:rPr lang="de-DE" dirty="0"/>
              <a:t>Beim Einbau auf die richtige Polarisation des Steckers achten. (Siehe Bild 2)</a:t>
            </a:r>
          </a:p>
          <a:p>
            <a:pPr>
              <a:buBlip>
                <a:blip r:embed="rId4"/>
              </a:buBlip>
            </a:pPr>
            <a:r>
              <a:rPr lang="de-DE" dirty="0"/>
              <a:t>Nach dem Einschalten schaltet sich das Notebook zweimal aus und startet neu. Anschließend müssen die BIOS/UEFI Einstellung vorgenommen werden.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25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t="11987" r="10193" b="15097"/>
          <a:stretch/>
        </p:blipFill>
        <p:spPr/>
      </p:pic>
      <p:pic>
        <p:nvPicPr>
          <p:cNvPr id="19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t="17073" r="17073" b="17073"/>
          <a:stretch/>
        </p:blipFill>
        <p:spPr/>
      </p:pic>
      <p:grpSp>
        <p:nvGrpSpPr>
          <p:cNvPr id="51" name="Kabel"/>
          <p:cNvGrpSpPr/>
          <p:nvPr/>
        </p:nvGrpSpPr>
        <p:grpSpPr>
          <a:xfrm>
            <a:off x="7905525" y="2658431"/>
            <a:ext cx="62475" cy="144000"/>
            <a:chOff x="7905525" y="2658431"/>
            <a:chExt cx="62475" cy="144000"/>
          </a:xfrm>
        </p:grpSpPr>
        <p:cxnSp>
          <p:nvCxnSpPr>
            <p:cNvPr id="48" name="Schwarzes Kabel"/>
            <p:cNvCxnSpPr/>
            <p:nvPr/>
          </p:nvCxnSpPr>
          <p:spPr>
            <a:xfrm>
              <a:off x="7905525" y="2658431"/>
              <a:ext cx="0" cy="14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otes Kabel"/>
            <p:cNvCxnSpPr/>
            <p:nvPr/>
          </p:nvCxnSpPr>
          <p:spPr>
            <a:xfrm>
              <a:off x="7968000" y="2658431"/>
              <a:ext cx="0" cy="144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4" t="11266" r="8752" b="11734"/>
          <a:stretch/>
        </p:blipFill>
        <p:spPr/>
      </p:pic>
      <p:sp>
        <p:nvSpPr>
          <p:cNvPr id="24" name="Freihandform Batterie"/>
          <p:cNvSpPr/>
          <p:nvPr/>
        </p:nvSpPr>
        <p:spPr>
          <a:xfrm>
            <a:off x="5603081" y="2590800"/>
            <a:ext cx="671513" cy="1507331"/>
          </a:xfrm>
          <a:custGeom>
            <a:avLst/>
            <a:gdLst>
              <a:gd name="connsiteX0" fmla="*/ 40482 w 671513"/>
              <a:gd name="connsiteY0" fmla="*/ 2381 h 1507331"/>
              <a:gd name="connsiteX1" fmla="*/ 671513 w 671513"/>
              <a:gd name="connsiteY1" fmla="*/ 2381 h 1507331"/>
              <a:gd name="connsiteX2" fmla="*/ 671513 w 671513"/>
              <a:gd name="connsiteY2" fmla="*/ 1507331 h 1507331"/>
              <a:gd name="connsiteX3" fmla="*/ 211932 w 671513"/>
              <a:gd name="connsiteY3" fmla="*/ 1507331 h 1507331"/>
              <a:gd name="connsiteX4" fmla="*/ 211932 w 671513"/>
              <a:gd name="connsiteY4" fmla="*/ 295275 h 1507331"/>
              <a:gd name="connsiteX5" fmla="*/ 0 w 671513"/>
              <a:gd name="connsiteY5" fmla="*/ 295275 h 1507331"/>
              <a:gd name="connsiteX6" fmla="*/ 0 w 671513"/>
              <a:gd name="connsiteY6" fmla="*/ 0 h 1507331"/>
              <a:gd name="connsiteX7" fmla="*/ 40482 w 671513"/>
              <a:gd name="connsiteY7" fmla="*/ 2381 h 1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1513" h="1507331">
                <a:moveTo>
                  <a:pt x="40482" y="2381"/>
                </a:moveTo>
                <a:lnTo>
                  <a:pt x="671513" y="2381"/>
                </a:lnTo>
                <a:lnTo>
                  <a:pt x="671513" y="1507331"/>
                </a:lnTo>
                <a:lnTo>
                  <a:pt x="211932" y="1507331"/>
                </a:lnTo>
                <a:lnTo>
                  <a:pt x="211932" y="295275"/>
                </a:lnTo>
                <a:lnTo>
                  <a:pt x="0" y="295275"/>
                </a:lnTo>
                <a:lnTo>
                  <a:pt x="0" y="0"/>
                </a:lnTo>
                <a:lnTo>
                  <a:pt x="40482" y="2381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</a:t>
            </a:r>
          </a:p>
        </p:txBody>
      </p:sp>
      <p:sp>
        <p:nvSpPr>
          <p:cNvPr id="28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8" t="9725" r="9738" b="9725"/>
          <a:stretch/>
        </p:blipFill>
        <p:spPr>
          <a:ln>
            <a:solidFill>
              <a:schemeClr val="bg1"/>
            </a:solidFill>
          </a:ln>
        </p:spPr>
      </p:pic>
      <p:pic>
        <p:nvPicPr>
          <p:cNvPr id="20" name="Thumbnail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7" t="14131" r="14107" b="14131"/>
          <a:stretch/>
        </p:blipFill>
        <p:spPr>
          <a:ln>
            <a:solidFill>
              <a:schemeClr val="bg1"/>
            </a:solidFill>
          </a:ln>
        </p:spPr>
      </p:pic>
      <p:pic>
        <p:nvPicPr>
          <p:cNvPr id="26" name="Thumbnail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10728" r="11924" b="15161"/>
          <a:stretch/>
        </p:blipFill>
        <p:spPr>
          <a:ln>
            <a:solidFill>
              <a:schemeClr val="bg1"/>
            </a:solidFill>
          </a:ln>
        </p:spPr>
      </p:pic>
      <p:sp>
        <p:nvSpPr>
          <p:cNvPr id="21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2" name="2"/>
          <p:cNvSpPr/>
          <p:nvPr/>
        </p:nvSpPr>
        <p:spPr>
          <a:xfrm>
            <a:off x="6297198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7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077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4" animBg="1"/>
      <p:bldP spid="24" grpId="5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  <p:bldP spid="30" grpId="0" animBg="1"/>
      <p:bldP spid="30" grpId="1" animBg="1"/>
      <p:bldP spid="30" grpId="2" animBg="1"/>
      <p:bldP spid="30" grpId="3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SSD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1460P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SSD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192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SSD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das </a:t>
            </a:r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</a:t>
            </a:r>
            <a:endParaRPr lang="de-DE" dirty="0"/>
          </a:p>
          <a:p>
            <a:pPr>
              <a:buClr>
                <a:srgbClr val="FF0000"/>
              </a:buClr>
            </a:pPr>
            <a:r>
              <a:rPr lang="de-DE" dirty="0"/>
              <a:t>Trennen Sie das Akkuverbindungskabel. (Bild 1)</a:t>
            </a:r>
          </a:p>
          <a:p>
            <a:pPr>
              <a:buClr>
                <a:srgbClr val="FF0000"/>
              </a:buClr>
            </a:pPr>
            <a:r>
              <a:rPr lang="de-DE" dirty="0"/>
              <a:t>Lösen Sie die Befestigungsschraube (Bild 2) und Sie können die SSD leicht aus dem Steckplatz lösen.</a:t>
            </a:r>
          </a:p>
          <a:p>
            <a:r>
              <a:rPr lang="de-DE" dirty="0"/>
              <a:t>Um eine SSD zu installieren, gehen sie bitte in umgekehrter Reihenfolge </a:t>
            </a:r>
            <a:r>
              <a:rPr lang="de-DE"/>
              <a:t>vor.</a:t>
            </a:r>
          </a:p>
          <a:p>
            <a:pPr>
              <a:buBlip>
                <a:blip r:embed="rId3"/>
              </a:buBlip>
            </a:pPr>
            <a:r>
              <a:rPr lang="de-DE"/>
              <a:t>MOBILE </a:t>
            </a:r>
            <a:r>
              <a:rPr lang="de-DE" dirty="0"/>
              <a:t>1460 unterstützt SATA SSD</a:t>
            </a:r>
            <a:br>
              <a:rPr lang="de-DE" dirty="0"/>
            </a:br>
            <a:r>
              <a:rPr lang="de-DE" dirty="0"/>
              <a:t>MOBILE 1460P unterstützt SATA &amp; NVME SSD.	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sp>
        <p:nvSpPr>
          <p:cNvPr id="15" name="Bildplatzhalter 14"/>
          <p:cNvSpPr>
            <a:spLocks noGrp="1"/>
          </p:cNvSpPr>
          <p:nvPr>
            <p:ph type="pic" idx="18"/>
          </p:nvPr>
        </p:nvSpPr>
        <p:spPr/>
      </p:sp>
      <p:pic>
        <p:nvPicPr>
          <p:cNvPr id="21" name="Bild 2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8" t="28" b="12596"/>
          <a:stretch/>
        </p:blipFill>
        <p:spPr/>
      </p:pic>
      <p:sp>
        <p:nvSpPr>
          <p:cNvPr id="23" name="kreis-M2-Schraube"/>
          <p:cNvSpPr/>
          <p:nvPr/>
        </p:nvSpPr>
        <p:spPr>
          <a:xfrm>
            <a:off x="8655075" y="3097618"/>
            <a:ext cx="382973" cy="3829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Bild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t="23276" r="22272" b="23276"/>
          <a:stretch/>
        </p:blipFill>
        <p:spPr>
          <a:xfrm>
            <a:off x="5183540" y="987660"/>
            <a:ext cx="6171495" cy="411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18" name="kreis-akkukabel"/>
          <p:cNvSpPr/>
          <p:nvPr/>
        </p:nvSpPr>
        <p:spPr>
          <a:xfrm>
            <a:off x="7187040" y="2451480"/>
            <a:ext cx="459916" cy="459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0" t="21970" r="21970" b="21970"/>
          <a:stretch/>
        </p:blipFill>
        <p:spPr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22" name="Thumbnail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0" t="27" b="17937"/>
          <a:stretch/>
        </p:blipFill>
        <p:spPr>
          <a:ln>
            <a:solidFill>
              <a:schemeClr val="bg1"/>
            </a:solidFill>
          </a:ln>
        </p:spPr>
      </p:pic>
      <p:sp>
        <p:nvSpPr>
          <p:cNvPr id="24" name="1"/>
          <p:cNvSpPr/>
          <p:nvPr/>
        </p:nvSpPr>
        <p:spPr>
          <a:xfrm>
            <a:off x="5183096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5" name="2"/>
          <p:cNvSpPr/>
          <p:nvPr/>
        </p:nvSpPr>
        <p:spPr>
          <a:xfrm>
            <a:off x="629958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571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8" grpId="0" animBg="1"/>
      <p:bldP spid="18" grpId="1" animBg="1"/>
      <p:bldP spid="18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3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WLAN MODUL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1460P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WLAN MODUL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5000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WLAN MODUL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das </a:t>
            </a:r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</a:t>
            </a:r>
            <a:endParaRPr lang="de-DE" dirty="0"/>
          </a:p>
          <a:p>
            <a:pPr>
              <a:buClr>
                <a:srgbClr val="FF0000"/>
              </a:buClr>
            </a:pPr>
            <a:r>
              <a:rPr lang="de-DE" dirty="0"/>
              <a:t>Trennen Sie das Akkuverbindungskabel. (Bild 1)</a:t>
            </a:r>
          </a:p>
          <a:p>
            <a:pPr>
              <a:buClr>
                <a:srgbClr val="FF0000"/>
              </a:buClr>
            </a:pPr>
            <a:r>
              <a:rPr lang="de-DE" dirty="0"/>
              <a:t>Lösen Sie die beiden Antennenstecker wie in Bild 3 vorsichtig mit einem Schlitzschraubendreher aus Kunststoff.</a:t>
            </a:r>
          </a:p>
          <a:p>
            <a:r>
              <a:rPr lang="de-DE" dirty="0"/>
              <a:t>Lösen sie die Befestigungsschraube.</a:t>
            </a:r>
          </a:p>
          <a:p>
            <a:pPr>
              <a:buBlip>
                <a:blip r:embed="rId3"/>
              </a:buBlip>
            </a:pPr>
            <a:r>
              <a:rPr lang="de-DE" dirty="0"/>
              <a:t>Beim Einbau achten Sie bitte darauf, dass die Antennenkabel wie auf den  Bildern angeschlossen werden.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25" name="Bild 3"/>
          <p:cNvPicPr>
            <a:picLocks noGrp="1" noChangeAspect="1"/>
          </p:cNvPicPr>
          <p:nvPr>
            <p:ph type="pic" idx="18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4" t="21202" r="21970" b="19146"/>
          <a:stretch/>
        </p:blipFill>
        <p:spPr/>
      </p:pic>
      <p:pic>
        <p:nvPicPr>
          <p:cNvPr id="21" name="Bild 2"/>
          <p:cNvPicPr>
            <a:picLocks noGrp="1" noChangeAspect="1"/>
          </p:cNvPicPr>
          <p:nvPr>
            <p:ph type="pic"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23298" r="22295" b="23298"/>
          <a:stretch/>
        </p:blipFill>
        <p:spPr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23" name="Rechteck WLAN-Modul"/>
          <p:cNvSpPr/>
          <p:nvPr/>
        </p:nvSpPr>
        <p:spPr>
          <a:xfrm>
            <a:off x="7262813" y="1485000"/>
            <a:ext cx="728662" cy="4623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Bild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t="23276" r="22272" b="23276"/>
          <a:stretch/>
        </p:blipFill>
        <p:spPr>
          <a:xfrm>
            <a:off x="5183540" y="987660"/>
            <a:ext cx="6171495" cy="411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18" name="kreis-akkukabel"/>
          <p:cNvSpPr/>
          <p:nvPr/>
        </p:nvSpPr>
        <p:spPr>
          <a:xfrm>
            <a:off x="7214663" y="2444812"/>
            <a:ext cx="459916" cy="459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Thumbnail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t="16836" r="16887" b="16836"/>
          <a:stretch/>
        </p:blipFill>
        <p:spPr>
          <a:ln>
            <a:solidFill>
              <a:schemeClr val="bg1"/>
            </a:solidFill>
          </a:ln>
        </p:spPr>
      </p:pic>
      <p:pic>
        <p:nvPicPr>
          <p:cNvPr id="24" name="Thumbnail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23125" r="23125" b="23125"/>
          <a:stretch/>
        </p:blipFill>
        <p:spPr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19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7" t="23237" r="23237" b="23237"/>
          <a:stretch/>
        </p:blipFill>
        <p:spPr>
          <a:prstGeom prst="rect">
            <a:avLst/>
          </a:prstGeom>
          <a:ln w="3175">
            <a:solidFill>
              <a:schemeClr val="bg1"/>
            </a:solidFill>
          </a:ln>
        </p:spPr>
      </p:pic>
      <p:sp>
        <p:nvSpPr>
          <p:cNvPr id="27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8" name="2"/>
          <p:cNvSpPr/>
          <p:nvPr/>
        </p:nvSpPr>
        <p:spPr>
          <a:xfrm>
            <a:off x="6297198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9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000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  <p:bldP spid="23" grpId="3" animBg="1"/>
      <p:bldP spid="18" grpId="0" animBg="1"/>
      <p:bldP spid="18" grpId="1" animBg="1"/>
      <p:bldP spid="18" grpId="2" animBg="1"/>
      <p:bldP spid="18" grpId="3" animBg="1"/>
      <p:bldP spid="30" grpId="0" animBg="1"/>
      <p:bldP spid="30" grpId="1" animBg="1"/>
      <p:bldP spid="30" grpId="2" animBg="1"/>
      <p:bldP spid="30" grpId="3" animBg="1"/>
      <p:bldP spid="31" grpId="0" animBg="1"/>
      <p:bldP spid="31" grpId="1" animBg="1"/>
      <p:bldP spid="31" grpId="2" animBg="1"/>
      <p:bldP spid="31" grpId="3" animBg="1"/>
      <p:bldP spid="32" grpId="0" animBg="1"/>
      <p:bldP spid="32" grpId="1" animBg="1"/>
      <p:bldP spid="32" grpId="2" animBg="1"/>
      <p:bldP spid="32" grpId="3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MAINBOARD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1460P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MAINBOARD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3218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MAINBOARD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de-DE" dirty="0">
                <a:hlinkClick r:id="rId2" action="ppaction://hlinksldjump"/>
              </a:rPr>
              <a:t>Entfernen Sie das </a:t>
            </a:r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</a:t>
            </a:r>
            <a:endParaRPr lang="de-DE" dirty="0"/>
          </a:p>
          <a:p>
            <a:r>
              <a:rPr lang="de-DE" dirty="0">
                <a:hlinkClick r:id="rId3" action="ppaction://hlinksldjump"/>
              </a:rPr>
              <a:t>Entfernen Sie den Akku</a:t>
            </a:r>
            <a:endParaRPr lang="de-DE" dirty="0"/>
          </a:p>
          <a:p>
            <a:r>
              <a:rPr lang="de-DE" dirty="0">
                <a:hlinkClick r:id="rId4" action="ppaction://hlinksldjump"/>
              </a:rPr>
              <a:t>Entfernen  Sie die SSD</a:t>
            </a:r>
            <a:endParaRPr lang="de-DE" dirty="0"/>
          </a:p>
          <a:p>
            <a:r>
              <a:rPr lang="de-DE" dirty="0">
                <a:hlinkClick r:id="rId5" action="ppaction://hlinksldjump"/>
              </a:rPr>
              <a:t>Entfernen Sie das WLAN Modul</a:t>
            </a:r>
            <a:endParaRPr lang="de-DE" dirty="0"/>
          </a:p>
          <a:p>
            <a:pPr>
              <a:buClr>
                <a:srgbClr val="FF0000"/>
              </a:buClr>
            </a:pPr>
            <a:r>
              <a:rPr lang="de-DE" dirty="0"/>
              <a:t>Lösen Sie alle 7 Steckverbindungen am Mainboard. (Bild 1)</a:t>
            </a:r>
          </a:p>
          <a:p>
            <a:pPr>
              <a:buClr>
                <a:srgbClr val="FF0000"/>
              </a:buClr>
            </a:pPr>
            <a:r>
              <a:rPr lang="de-DE" dirty="0"/>
              <a:t>Lösen Sie nun die 3 Schrauben am Mainboard. (Bild 2)</a:t>
            </a:r>
          </a:p>
          <a:p>
            <a:r>
              <a:rPr lang="de-DE" dirty="0"/>
              <a:t>Sie können nun das Mainboard entnehmen. (Bild 3)</a:t>
            </a:r>
          </a:p>
          <a:p>
            <a:pPr>
              <a:buBlip>
                <a:blip r:embed="rId6"/>
              </a:buBlip>
            </a:pPr>
            <a:r>
              <a:rPr lang="de-DE" dirty="0"/>
              <a:t>Kühlkörper und Folien können übernommen werden, die Wärmeleitpaste muss eventuell erneuert werden.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11" name="Bild 3"/>
          <p:cNvPicPr>
            <a:picLocks noGrp="1" noChangeAspect="1"/>
          </p:cNvPicPr>
          <p:nvPr>
            <p:ph type="pic" idx="19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0" b="4350"/>
          <a:stretch>
            <a:fillRect/>
          </a:stretch>
        </p:blipFill>
        <p:spPr/>
      </p:pic>
      <p:pic>
        <p:nvPicPr>
          <p:cNvPr id="40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 t="12052" r="10781" b="11630"/>
          <a:stretch/>
        </p:blipFill>
        <p:spPr/>
      </p:pic>
      <p:grpSp>
        <p:nvGrpSpPr>
          <p:cNvPr id="16" name="Gruppieren Schrauben"/>
          <p:cNvGrpSpPr/>
          <p:nvPr/>
        </p:nvGrpSpPr>
        <p:grpSpPr>
          <a:xfrm>
            <a:off x="5570636" y="1356187"/>
            <a:ext cx="1806476" cy="1082576"/>
            <a:chOff x="5570636" y="1356187"/>
            <a:chExt cx="1806476" cy="1082576"/>
          </a:xfrm>
        </p:grpSpPr>
        <p:sp>
          <p:nvSpPr>
            <p:cNvPr id="15" name="Ellipse 14"/>
            <p:cNvSpPr/>
            <p:nvPr/>
          </p:nvSpPr>
          <p:spPr>
            <a:xfrm>
              <a:off x="5784949" y="1372856"/>
              <a:ext cx="196751" cy="19675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7180361" y="1356187"/>
              <a:ext cx="196751" cy="19675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6"/>
            <p:cNvSpPr/>
            <p:nvPr/>
          </p:nvSpPr>
          <p:spPr>
            <a:xfrm>
              <a:off x="5570636" y="2242012"/>
              <a:ext cx="196751" cy="19675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0" t="12523" r="11146" b="12523"/>
          <a:stretch/>
        </p:blipFill>
        <p:spPr>
          <a:xfrm>
            <a:off x="5183188" y="988471"/>
            <a:ext cx="6172200" cy="4112707"/>
          </a:xfrm>
        </p:spPr>
      </p:pic>
      <p:grpSp>
        <p:nvGrpSpPr>
          <p:cNvPr id="10" name="Gruppieren Steckverbindungen"/>
          <p:cNvGrpSpPr/>
          <p:nvPr/>
        </p:nvGrpSpPr>
        <p:grpSpPr>
          <a:xfrm>
            <a:off x="5556050" y="1419225"/>
            <a:ext cx="1945481" cy="1514475"/>
            <a:chOff x="5556050" y="1419225"/>
            <a:chExt cx="1945481" cy="1514475"/>
          </a:xfrm>
        </p:grpSpPr>
        <p:sp>
          <p:nvSpPr>
            <p:cNvPr id="32" name="Ellipse 31"/>
            <p:cNvSpPr/>
            <p:nvPr/>
          </p:nvSpPr>
          <p:spPr>
            <a:xfrm>
              <a:off x="5556050" y="2704800"/>
              <a:ext cx="228900" cy="2289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Ellipse 32"/>
            <p:cNvSpPr/>
            <p:nvPr/>
          </p:nvSpPr>
          <p:spPr>
            <a:xfrm>
              <a:off x="6173587" y="2374600"/>
              <a:ext cx="228900" cy="2289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Ellipse 33"/>
            <p:cNvSpPr/>
            <p:nvPr/>
          </p:nvSpPr>
          <p:spPr>
            <a:xfrm>
              <a:off x="6392824" y="2523825"/>
              <a:ext cx="603226" cy="2289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Ellipse 34"/>
            <p:cNvSpPr/>
            <p:nvPr/>
          </p:nvSpPr>
          <p:spPr>
            <a:xfrm>
              <a:off x="6987975" y="2526205"/>
              <a:ext cx="228900" cy="2289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Ellipse 37"/>
            <p:cNvSpPr/>
            <p:nvPr/>
          </p:nvSpPr>
          <p:spPr>
            <a:xfrm>
              <a:off x="7214495" y="1769268"/>
              <a:ext cx="287036" cy="28703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Ellipse 38"/>
            <p:cNvSpPr/>
            <p:nvPr/>
          </p:nvSpPr>
          <p:spPr>
            <a:xfrm>
              <a:off x="6078700" y="1419225"/>
              <a:ext cx="479000" cy="18543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2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" b="4297"/>
          <a:stretch>
            <a:fillRect/>
          </a:stretch>
        </p:blipFill>
        <p:spPr>
          <a:ln>
            <a:solidFill>
              <a:schemeClr val="bg1"/>
            </a:solidFill>
          </a:ln>
        </p:spPr>
      </p:pic>
      <p:pic>
        <p:nvPicPr>
          <p:cNvPr id="41" name="Thumbnail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0" t="9556" r="9570" b="9556"/>
          <a:stretch/>
        </p:blipFill>
        <p:spPr>
          <a:xfrm>
            <a:off x="6294627" y="5173770"/>
            <a:ext cx="1042826" cy="695217"/>
          </a:xfrm>
          <a:ln>
            <a:solidFill>
              <a:schemeClr val="bg1"/>
            </a:solidFill>
          </a:ln>
        </p:spPr>
      </p:pic>
      <p:pic>
        <p:nvPicPr>
          <p:cNvPr id="19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t="5166" r="5165" b="5166"/>
          <a:stretch/>
        </p:blipFill>
        <p:spPr>
          <a:xfrm>
            <a:off x="5180715" y="5173770"/>
            <a:ext cx="1042825" cy="695217"/>
          </a:xfrm>
          <a:ln>
            <a:solidFill>
              <a:schemeClr val="bg1"/>
            </a:solidFill>
          </a:ln>
        </p:spPr>
      </p:pic>
      <p:sp>
        <p:nvSpPr>
          <p:cNvPr id="31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6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7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45" name="Ellipse 44"/>
          <p:cNvSpPr/>
          <p:nvPr/>
        </p:nvSpPr>
        <p:spPr>
          <a:xfrm>
            <a:off x="7337453" y="1777136"/>
            <a:ext cx="287036" cy="2870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4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42" grpId="3" animBg="1"/>
      <p:bldP spid="43" grpId="0" animBg="1"/>
      <p:bldP spid="43" grpId="1" animBg="1"/>
      <p:bldP spid="43" grpId="2" animBg="1"/>
      <p:bldP spid="43" grpId="3" animBg="1"/>
      <p:bldP spid="44" grpId="0" animBg="1"/>
      <p:bldP spid="44" grpId="1" animBg="1"/>
      <p:bldP spid="44" grpId="2" animBg="1"/>
      <p:bldP spid="44" grpId="3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TOUCHPAD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1460P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TOUCHPAD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2422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TOUCHPAD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32212" cy="3811588"/>
          </a:xfrm>
        </p:spPr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das </a:t>
            </a:r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</a:t>
            </a:r>
            <a:endParaRPr lang="de-DE" dirty="0"/>
          </a:p>
          <a:p>
            <a:r>
              <a:rPr lang="de-DE" dirty="0">
                <a:hlinkClick r:id="rId3" action="ppaction://hlinksldjump"/>
              </a:rPr>
              <a:t>Entfernen Sie den Akku</a:t>
            </a:r>
            <a:endParaRPr lang="de-DE" dirty="0"/>
          </a:p>
          <a:p>
            <a:pPr>
              <a:buClr>
                <a:srgbClr val="FF0000"/>
              </a:buClr>
            </a:pPr>
            <a:r>
              <a:rPr lang="de-DE" dirty="0"/>
              <a:t>Zunächst müssen Sie das schwarze, flache Kabel (Bild 1) entfernen, da es die Schrauben des Touchpads verdeckt.</a:t>
            </a:r>
          </a:p>
          <a:p>
            <a:pPr>
              <a:buClr>
                <a:srgbClr val="FF0000"/>
              </a:buClr>
            </a:pPr>
            <a:r>
              <a:rPr lang="de-DE" dirty="0"/>
              <a:t>Lösen Sie nun die 3 Schrauben am Touchpad. (Bild 2)</a:t>
            </a:r>
          </a:p>
          <a:p>
            <a:r>
              <a:rPr lang="de-DE" dirty="0"/>
              <a:t>Nehmen Sie das Touchpad aus dem Gehäuse.</a:t>
            </a:r>
          </a:p>
          <a:p>
            <a:r>
              <a:rPr lang="de-DE" dirty="0"/>
              <a:t>Öffnen Sie die Sicherung des Steckers und entfernen Sie das Flachbandkabel.  (Bild 3)</a:t>
            </a: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0" t="24725" r="18577" b="16616"/>
          <a:stretch/>
        </p:blipFill>
        <p:spPr/>
      </p:pic>
      <p:sp>
        <p:nvSpPr>
          <p:cNvPr id="11" name="Kreis Stecker"/>
          <p:cNvSpPr/>
          <p:nvPr/>
        </p:nvSpPr>
        <p:spPr>
          <a:xfrm>
            <a:off x="7054447" y="2802430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2" t="11820" r="9767" b="11820"/>
          <a:stretch/>
        </p:blipFill>
        <p:spPr/>
      </p:pic>
      <p:grpSp>
        <p:nvGrpSpPr>
          <p:cNvPr id="16" name="Gruppe Schrauben"/>
          <p:cNvGrpSpPr/>
          <p:nvPr/>
        </p:nvGrpSpPr>
        <p:grpSpPr>
          <a:xfrm>
            <a:off x="7218622" y="3396225"/>
            <a:ext cx="2035969" cy="269081"/>
            <a:chOff x="7218622" y="3396225"/>
            <a:chExt cx="2035969" cy="269081"/>
          </a:xfrm>
        </p:grpSpPr>
        <p:sp>
          <p:nvSpPr>
            <p:cNvPr id="15" name="Ellipse 14"/>
            <p:cNvSpPr/>
            <p:nvPr/>
          </p:nvSpPr>
          <p:spPr>
            <a:xfrm>
              <a:off x="7218622" y="3403368"/>
              <a:ext cx="261938" cy="2619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6"/>
            <p:cNvSpPr/>
            <p:nvPr/>
          </p:nvSpPr>
          <p:spPr>
            <a:xfrm>
              <a:off x="8106828" y="3400987"/>
              <a:ext cx="261938" cy="2619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Ellipse 27"/>
            <p:cNvSpPr/>
            <p:nvPr/>
          </p:nvSpPr>
          <p:spPr>
            <a:xfrm>
              <a:off x="8992653" y="3396225"/>
              <a:ext cx="261938" cy="2619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8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6" t="12523" r="10160" b="12523"/>
          <a:stretch/>
        </p:blipFill>
        <p:spPr/>
      </p:pic>
      <p:sp>
        <p:nvSpPr>
          <p:cNvPr id="20" name="Freihandform Kabel"/>
          <p:cNvSpPr/>
          <p:nvPr/>
        </p:nvSpPr>
        <p:spPr>
          <a:xfrm>
            <a:off x="6262688" y="2709000"/>
            <a:ext cx="2713312" cy="922406"/>
          </a:xfrm>
          <a:custGeom>
            <a:avLst/>
            <a:gdLst>
              <a:gd name="connsiteX0" fmla="*/ 28575 w 2728912"/>
              <a:gd name="connsiteY0" fmla="*/ 0 h 835818"/>
              <a:gd name="connsiteX1" fmla="*/ 635793 w 2728912"/>
              <a:gd name="connsiteY1" fmla="*/ 0 h 835818"/>
              <a:gd name="connsiteX2" fmla="*/ 635793 w 2728912"/>
              <a:gd name="connsiteY2" fmla="*/ 219075 h 835818"/>
              <a:gd name="connsiteX3" fmla="*/ 2686050 w 2728912"/>
              <a:gd name="connsiteY3" fmla="*/ 219075 h 835818"/>
              <a:gd name="connsiteX4" fmla="*/ 2728912 w 2728912"/>
              <a:gd name="connsiteY4" fmla="*/ 219075 h 835818"/>
              <a:gd name="connsiteX5" fmla="*/ 2728912 w 2728912"/>
              <a:gd name="connsiteY5" fmla="*/ 835818 h 835818"/>
              <a:gd name="connsiteX6" fmla="*/ 0 w 2728912"/>
              <a:gd name="connsiteY6" fmla="*/ 835818 h 835818"/>
              <a:gd name="connsiteX7" fmla="*/ 28575 w 2728912"/>
              <a:gd name="connsiteY7" fmla="*/ 0 h 83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28912" h="835818">
                <a:moveTo>
                  <a:pt x="28575" y="0"/>
                </a:moveTo>
                <a:lnTo>
                  <a:pt x="635793" y="0"/>
                </a:lnTo>
                <a:lnTo>
                  <a:pt x="635793" y="219075"/>
                </a:lnTo>
                <a:lnTo>
                  <a:pt x="2686050" y="219075"/>
                </a:lnTo>
                <a:lnTo>
                  <a:pt x="2728912" y="219075"/>
                </a:lnTo>
                <a:lnTo>
                  <a:pt x="2728912" y="835818"/>
                </a:lnTo>
                <a:lnTo>
                  <a:pt x="0" y="835818"/>
                </a:lnTo>
                <a:lnTo>
                  <a:pt x="28575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t="8534" r="8520" b="8534"/>
          <a:stretch/>
        </p:blipFill>
        <p:spPr>
          <a:ln>
            <a:solidFill>
              <a:schemeClr val="bg1"/>
            </a:solidFill>
          </a:ln>
        </p:spPr>
      </p:pic>
      <p:pic>
        <p:nvPicPr>
          <p:cNvPr id="22" name="thumbnail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t="8534" r="8520" b="8534"/>
          <a:stretch/>
        </p:blipFill>
        <p:spPr>
          <a:xfrm>
            <a:off x="6296224" y="5173770"/>
            <a:ext cx="1042826" cy="695217"/>
          </a:xfrm>
          <a:ln>
            <a:solidFill>
              <a:schemeClr val="bg1"/>
            </a:solidFill>
          </a:ln>
        </p:spPr>
      </p:pic>
      <p:pic>
        <p:nvPicPr>
          <p:cNvPr id="23" name="Thumbnail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24531" r="22240" b="19827"/>
          <a:stretch/>
        </p:blipFill>
        <p:spPr>
          <a:ln>
            <a:solidFill>
              <a:schemeClr val="bg1"/>
            </a:solidFill>
          </a:ln>
        </p:spPr>
      </p:pic>
      <p:sp>
        <p:nvSpPr>
          <p:cNvPr id="24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5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6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085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20" grpId="0" animBg="1"/>
      <p:bldP spid="20" grpId="1" animBg="1"/>
      <p:bldP spid="20" grpId="2" animBg="1"/>
      <p:bldP spid="20" grpId="3" animBg="1"/>
      <p:bldP spid="29" grpId="0" animBg="1"/>
      <p:bldP spid="29" grpId="1" animBg="1"/>
      <p:bldP spid="29" grpId="2" animBg="1"/>
      <p:bldP spid="29" grpId="3" animBg="1"/>
      <p:bldP spid="30" grpId="0" animBg="1"/>
      <p:bldP spid="30" grpId="1" animBg="1"/>
      <p:bldP spid="30" grpId="2" animBg="1"/>
      <p:bldP spid="30" grpId="3" animBg="1"/>
      <p:bldP spid="31" grpId="0" animBg="1"/>
      <p:bldP spid="31" grpId="1" animBg="1"/>
      <p:bldP spid="31" grpId="2" animBg="1"/>
      <p:bldP spid="31" grpId="3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880150" cy="2852737"/>
          </a:xfrm>
        </p:spPr>
        <p:txBody>
          <a:bodyPr>
            <a:normAutofit/>
          </a:bodyPr>
          <a:lstStyle/>
          <a:p>
            <a:r>
              <a:rPr lang="de-DE" sz="5620" dirty="0"/>
              <a:t>TOP CASE/ TASTATUR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1460P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TOP CASE/ TASTATUR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8833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Bevor Sie beginnen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 err="1">
                <a:solidFill>
                  <a:srgbClr val="FF0000"/>
                </a:solidFill>
              </a:rPr>
              <a:t>Sicherheitshinweise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SzPct val="110000"/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Führen Sie die Arbeiten auf einer sauberen Unterlage durch. Achten Sie darauf, dass das Gehäuse nicht verkratzt.</a:t>
            </a:r>
          </a:p>
          <a:p>
            <a:pPr>
              <a:buSzPct val="110000"/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Sortieren Sie die entfernten Schrauben und achten Sie darauf, dass beim Einbau die Schrauben wieder an die richtige Stelle kommen. Eine falsch verschraubte Schraube kann irreparable Schäden hervorrufen.</a:t>
            </a:r>
          </a:p>
          <a:p>
            <a:pPr>
              <a:buSzPct val="110000"/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Bei allen Servicearbeiten entfernen Sie als erstes die Netzteilverbindung, sowie die Akkuverbindung zum Mainboard.  </a:t>
            </a:r>
          </a:p>
          <a:p>
            <a:pPr>
              <a:buSzPct val="110000"/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Führen Sie die Arbeiten nur mit ausreichend ESD Schutz durch.</a:t>
            </a:r>
          </a:p>
          <a:p>
            <a:pPr>
              <a:buSzPct val="110000"/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Die WORTMANN AG übernimmt keine Haftung für Schäden die durch den Gebrauch dieser Anleitung entstanden sind. </a:t>
            </a:r>
            <a:endParaRPr lang="de-DE" sz="1600" u="sng" dirty="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/>
              <a:t>Werkzeugliste</a:t>
            </a:r>
            <a:endParaRPr lang="de-DE" sz="1600" dirty="0"/>
          </a:p>
          <a:p>
            <a:pPr>
              <a:buSzPct val="110000"/>
              <a:buFont typeface="Calibri" panose="020F0502020204030204" pitchFamily="34" charset="0"/>
              <a:buChar char="●"/>
            </a:pPr>
            <a:r>
              <a:rPr lang="en-US" sz="1600" dirty="0"/>
              <a:t>Kreuzschlitzschraubendreher PH0</a:t>
            </a:r>
            <a:endParaRPr lang="de-DE" sz="1600" dirty="0"/>
          </a:p>
          <a:p>
            <a:pPr>
              <a:buSzPct val="110000"/>
              <a:buFont typeface="Calibri" panose="020F0502020204030204" pitchFamily="34" charset="0"/>
              <a:buChar char="●"/>
            </a:pPr>
            <a:r>
              <a:rPr lang="en-US" sz="1600" dirty="0"/>
              <a:t>Kreuzschlitzschraubendreher PH1</a:t>
            </a:r>
            <a:endParaRPr lang="de-DE" sz="1600" dirty="0"/>
          </a:p>
          <a:p>
            <a:pPr>
              <a:buSzPct val="110000"/>
              <a:buFont typeface="Calibri" panose="020F0502020204030204" pitchFamily="34" charset="0"/>
              <a:buChar char="●"/>
            </a:pPr>
            <a:r>
              <a:rPr lang="en-US" sz="1600" dirty="0" err="1"/>
              <a:t>Schlitzschraubendreher</a:t>
            </a:r>
            <a:r>
              <a:rPr lang="en-US" sz="1600" dirty="0"/>
              <a:t> 2mm </a:t>
            </a:r>
            <a:endParaRPr lang="de-DE" sz="1600" dirty="0"/>
          </a:p>
          <a:p>
            <a:pPr>
              <a:buSzPct val="110000"/>
              <a:buFont typeface="Calibri" panose="020F0502020204030204" pitchFamily="34" charset="0"/>
              <a:buChar char="●"/>
            </a:pPr>
            <a:r>
              <a:rPr lang="en-US" sz="1600" dirty="0"/>
              <a:t>Schlitzschraubendreher </a:t>
            </a:r>
            <a:r>
              <a:rPr lang="en-US" sz="1600" dirty="0" err="1"/>
              <a:t>aus</a:t>
            </a:r>
            <a:r>
              <a:rPr lang="en-US" sz="1600" dirty="0"/>
              <a:t> </a:t>
            </a:r>
            <a:r>
              <a:rPr lang="en-US" sz="1600" dirty="0" err="1"/>
              <a:t>Kunststoff</a:t>
            </a:r>
            <a:endParaRPr lang="en-US" sz="1600" dirty="0"/>
          </a:p>
          <a:p>
            <a:pPr>
              <a:buSzPct val="110000"/>
              <a:buFont typeface="Calibri" panose="020F0502020204030204" pitchFamily="34" charset="0"/>
              <a:buChar char="●"/>
            </a:pPr>
            <a:r>
              <a:rPr lang="en-US" sz="1600" dirty="0" err="1"/>
              <a:t>Gewebeband</a:t>
            </a:r>
            <a:r>
              <a:rPr lang="en-US" sz="1600" dirty="0"/>
              <a:t> </a:t>
            </a:r>
          </a:p>
          <a:p>
            <a:pPr>
              <a:buSzPct val="110000"/>
              <a:buFont typeface="Calibri" panose="020F0502020204030204" pitchFamily="34" charset="0"/>
              <a:buChar char="●"/>
            </a:pPr>
            <a:endParaRPr lang="en-US" sz="1600" dirty="0"/>
          </a:p>
          <a:p>
            <a:pPr>
              <a:buSzPct val="110000"/>
              <a:buFont typeface="Calibri" panose="020F0502020204030204" pitchFamily="34" charset="0"/>
              <a:buChar char="●"/>
            </a:pPr>
            <a:endParaRPr lang="en-US" sz="1600" dirty="0"/>
          </a:p>
          <a:p>
            <a:pPr>
              <a:buSzPct val="110000"/>
              <a:buBlip>
                <a:blip r:embed="rId2"/>
              </a:buBlip>
            </a:pPr>
            <a:r>
              <a:rPr lang="en-US" sz="1600" dirty="0" err="1">
                <a:solidFill>
                  <a:srgbClr val="FF0000"/>
                </a:solidFill>
              </a:rPr>
              <a:t>Diese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Reparaturanleitung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ist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für</a:t>
            </a:r>
            <a:r>
              <a:rPr lang="en-US" sz="1600" dirty="0">
                <a:solidFill>
                  <a:srgbClr val="FF0000"/>
                </a:solidFill>
              </a:rPr>
              <a:t> das TERRA MOBILE 1460P. Der </a:t>
            </a:r>
            <a:r>
              <a:rPr lang="en-US" sz="1600" dirty="0" err="1">
                <a:solidFill>
                  <a:srgbClr val="FF0000"/>
                </a:solidFill>
              </a:rPr>
              <a:t>Aufbau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>
                <a:solidFill>
                  <a:srgbClr val="FF0000"/>
                </a:solidFill>
              </a:rPr>
              <a:t>des 1460 und 1460Q </a:t>
            </a:r>
            <a:r>
              <a:rPr lang="en-US" sz="1600" dirty="0" err="1">
                <a:solidFill>
                  <a:srgbClr val="FF0000"/>
                </a:solidFill>
              </a:rPr>
              <a:t>weicht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teilweise</a:t>
            </a:r>
            <a:r>
              <a:rPr lang="en-US" sz="1600" dirty="0">
                <a:solidFill>
                  <a:srgbClr val="FF0000"/>
                </a:solidFill>
              </a:rPr>
              <a:t> von </a:t>
            </a:r>
            <a:r>
              <a:rPr lang="en-US" sz="1600" dirty="0" err="1">
                <a:solidFill>
                  <a:srgbClr val="FF0000"/>
                </a:solidFill>
              </a:rPr>
              <a:t>dieser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Anleitung</a:t>
            </a:r>
            <a:r>
              <a:rPr lang="en-US" sz="1600" dirty="0">
                <a:solidFill>
                  <a:srgbClr val="FF0000"/>
                </a:solidFill>
              </a:rPr>
              <a:t> ab.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Bevor Sie beginnen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6588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TOP CASE/ TASTATUR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de-DE" dirty="0">
                <a:hlinkClick r:id="rId2" action="ppaction://hlinksldjump"/>
              </a:rPr>
              <a:t>Entfernen Sie das Mainboard</a:t>
            </a:r>
            <a:endParaRPr lang="de-DE" dirty="0"/>
          </a:p>
          <a:p>
            <a:r>
              <a:rPr lang="de-DE" dirty="0">
                <a:hlinkClick r:id="rId3" action="ppaction://hlinksldjump"/>
              </a:rPr>
              <a:t>Entfernen Sie das Touchpad</a:t>
            </a:r>
            <a:endParaRPr lang="de-DE" dirty="0"/>
          </a:p>
          <a:p>
            <a:pPr>
              <a:buClr>
                <a:srgbClr val="FF0000"/>
              </a:buClr>
            </a:pPr>
            <a:r>
              <a:rPr lang="de-DE" dirty="0"/>
              <a:t>Trennen Sie das Top Case vom LCD Gehäuse indem Sie 6 Schrauben PH1 an den Scharnieren lösen. (Bild 1)</a:t>
            </a:r>
          </a:p>
          <a:p>
            <a:pPr>
              <a:buClr>
                <a:srgbClr val="FF0000"/>
              </a:buClr>
            </a:pPr>
            <a:r>
              <a:rPr lang="de-DE" dirty="0"/>
              <a:t>Klappen Sie das Display auf. (Bild 2)</a:t>
            </a:r>
          </a:p>
          <a:p>
            <a:r>
              <a:rPr lang="de-DE" dirty="0"/>
              <a:t>Lösen Sie nun die Antennenkabel und das Displaykabel, welche sich zuvor hinter den Scharnieren befunden haben. (Bild 3)</a:t>
            </a:r>
          </a:p>
          <a:p>
            <a:r>
              <a:rPr lang="de-DE" dirty="0"/>
              <a:t>!Die Kabel lassen sich erst lösen, wenn Sie die Scharniere gelöst haben. Entfernen Sie das Top Case nicht, solange Sie die Kabel noch nicht gelöst haben.</a:t>
            </a: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3642" r="7559" b="11476"/>
          <a:stretch/>
        </p:blipFill>
        <p:spPr/>
      </p:pic>
      <p:pic>
        <p:nvPicPr>
          <p:cNvPr id="23" name="Bild 2"/>
          <p:cNvPicPr>
            <a:picLocks noGrp="1" noChangeAspect="1"/>
          </p:cNvPicPr>
          <p:nvPr>
            <p:ph type="pic" idx="18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>
            <a:fillRect/>
          </a:stretch>
        </p:blipFill>
        <p:spPr/>
      </p:pic>
      <p:sp>
        <p:nvSpPr>
          <p:cNvPr id="26" name="Pfeil aufklappen"/>
          <p:cNvSpPr/>
          <p:nvPr/>
        </p:nvSpPr>
        <p:spPr>
          <a:xfrm rot="10800000">
            <a:off x="10172022" y="3285000"/>
            <a:ext cx="603978" cy="1145816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4" t="24094" r="21854" b="19644"/>
          <a:stretch/>
        </p:blipFill>
        <p:spPr/>
      </p:pic>
      <p:grpSp>
        <p:nvGrpSpPr>
          <p:cNvPr id="21" name="Gruppieren 20"/>
          <p:cNvGrpSpPr/>
          <p:nvPr/>
        </p:nvGrpSpPr>
        <p:grpSpPr>
          <a:xfrm>
            <a:off x="5764576" y="1154139"/>
            <a:ext cx="5182112" cy="441300"/>
            <a:chOff x="5764576" y="1154139"/>
            <a:chExt cx="5182112" cy="441300"/>
          </a:xfrm>
        </p:grpSpPr>
        <p:sp>
          <p:nvSpPr>
            <p:cNvPr id="19" name="Ellipse 18"/>
            <p:cNvSpPr/>
            <p:nvPr/>
          </p:nvSpPr>
          <p:spPr>
            <a:xfrm>
              <a:off x="5764576" y="1154139"/>
              <a:ext cx="441300" cy="4413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19"/>
            <p:cNvSpPr/>
            <p:nvPr/>
          </p:nvSpPr>
          <p:spPr>
            <a:xfrm>
              <a:off x="10505388" y="1154139"/>
              <a:ext cx="441300" cy="4413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4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0" t="21990" r="21970" b="21990"/>
          <a:stretch/>
        </p:blipFill>
        <p:spPr>
          <a:ln>
            <a:solidFill>
              <a:schemeClr val="bg1"/>
            </a:solidFill>
          </a:ln>
        </p:spPr>
      </p:pic>
      <p:pic>
        <p:nvPicPr>
          <p:cNvPr id="27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>
            <a:fillRect/>
          </a:stretch>
        </p:blipFill>
        <p:spPr>
          <a:ln>
            <a:solidFill>
              <a:schemeClr val="bg1"/>
            </a:solidFill>
          </a:ln>
        </p:spPr>
      </p:pic>
      <p:pic>
        <p:nvPicPr>
          <p:cNvPr id="25" name="Thumbnail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3" t="8198" r="10213" b="12144"/>
          <a:stretch/>
        </p:blipFill>
        <p:spPr>
          <a:ln>
            <a:solidFill>
              <a:schemeClr val="bg1"/>
            </a:solidFill>
          </a:ln>
        </p:spPr>
      </p:pic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9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0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362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6" grpId="3" animBg="1"/>
      <p:bldP spid="24" grpId="0" animBg="1"/>
      <p:bldP spid="24" grpId="1" animBg="1"/>
      <p:bldP spid="24" grpId="2" animBg="1"/>
      <p:bldP spid="24" grpId="3" animBg="1"/>
      <p:bldP spid="31" grpId="0" animBg="1"/>
      <p:bldP spid="31" grpId="1" animBg="1"/>
      <p:bldP spid="31" grpId="2" animBg="1"/>
      <p:bldP spid="31" grpId="3" animBg="1"/>
      <p:bldP spid="32" grpId="0" animBg="1"/>
      <p:bldP spid="32" grpId="1" animBg="1"/>
      <p:bldP spid="32" grpId="2" animBg="1"/>
      <p:bldP spid="32" grpId="3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TOP CASE/ TASTATUR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FF0000"/>
              </a:buClr>
            </a:pPr>
            <a:r>
              <a:rPr lang="de-DE" dirty="0"/>
              <a:t>Entfernen Sie nun die beiden Lautsprecher. (Bild 1) Die Lautsprecher sind mit Klebeband am Gehäuse befestigt. Heben Sie sie wie in Bild 2 an.</a:t>
            </a:r>
          </a:p>
          <a:p>
            <a:pPr>
              <a:buClr>
                <a:srgbClr val="FF0000"/>
              </a:buClr>
            </a:pPr>
            <a:r>
              <a:rPr lang="de-DE" dirty="0"/>
              <a:t>Entfernen Sie das USB-Board &amp; das LTE-Board mit jeweils 2 Schrauben (Bild 3) Zur Überprüfung sind in Bild 4 alle Einzelteile zu sehen.</a:t>
            </a:r>
          </a:p>
          <a:p>
            <a:pPr>
              <a:buClr>
                <a:srgbClr val="FF0000"/>
              </a:buClr>
            </a:pPr>
            <a:r>
              <a:rPr lang="de-DE" dirty="0"/>
              <a:t>Übernehmen Sie ggf. die leitfähigen Verbinder. (Bild 5)</a:t>
            </a:r>
          </a:p>
          <a:p>
            <a:r>
              <a:rPr lang="de-DE" dirty="0"/>
              <a:t>Erneuern Sie ggf. den Kleber an den Flachbandkabeln.</a:t>
            </a:r>
          </a:p>
          <a:p>
            <a:r>
              <a:rPr lang="de-DE" dirty="0"/>
              <a:t>Um ein Top Case oder eine Tastatur zu installieren, gehen Sie bitte in umgekehrter Reihenfolge vor.</a:t>
            </a: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Schritt</a:t>
            </a:r>
          </a:p>
        </p:txBody>
      </p:sp>
      <p:sp>
        <p:nvSpPr>
          <p:cNvPr id="41" name="M5"/>
          <p:cNvSpPr/>
          <p:nvPr/>
        </p:nvSpPr>
        <p:spPr>
          <a:xfrm>
            <a:off x="9599623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M4"/>
          <p:cNvSpPr/>
          <p:nvPr/>
        </p:nvSpPr>
        <p:spPr>
          <a:xfrm>
            <a:off x="8482665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M3"/>
          <p:cNvSpPr/>
          <p:nvPr/>
        </p:nvSpPr>
        <p:spPr>
          <a:xfrm>
            <a:off x="7367333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M2"/>
          <p:cNvSpPr/>
          <p:nvPr/>
        </p:nvSpPr>
        <p:spPr>
          <a:xfrm>
            <a:off x="6252001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M1"/>
          <p:cNvSpPr/>
          <p:nvPr/>
        </p:nvSpPr>
        <p:spPr>
          <a:xfrm>
            <a:off x="5136669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Thumbnail 5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25" b="25"/>
          <a:stretch>
            <a:fillRect/>
          </a:stretch>
        </p:blipFill>
        <p:spPr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4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8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01" r="101"/>
          <a:stretch>
            <a:fillRect/>
          </a:stretch>
        </p:blipFill>
        <p:spPr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/>
          <a:srcRect t="25" b="25"/>
          <a:stretch/>
        </p:blipFill>
        <p:spPr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Bild 5"/>
          <p:cNvPicPr>
            <a:picLocks noGrp="1" noChangeAspect="1"/>
          </p:cNvPicPr>
          <p:nvPr>
            <p:ph type="pic" idx="2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21"/>
          <a:stretch>
            <a:fillRect/>
          </a:stretch>
        </p:blipFill>
        <p:spPr/>
      </p:pic>
      <p:grpSp>
        <p:nvGrpSpPr>
          <p:cNvPr id="24" name="Gruppieren Platzhalter"/>
          <p:cNvGrpSpPr/>
          <p:nvPr/>
        </p:nvGrpSpPr>
        <p:grpSpPr>
          <a:xfrm>
            <a:off x="6552003" y="2131436"/>
            <a:ext cx="3631858" cy="590550"/>
            <a:chOff x="6552003" y="2131436"/>
            <a:chExt cx="3631858" cy="590550"/>
          </a:xfrm>
        </p:grpSpPr>
        <p:sp>
          <p:nvSpPr>
            <p:cNvPr id="20" name="Rechteck Platzhalter"/>
            <p:cNvSpPr/>
            <p:nvPr/>
          </p:nvSpPr>
          <p:spPr>
            <a:xfrm>
              <a:off x="6552003" y="2131436"/>
              <a:ext cx="288297" cy="5905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Platzhalter"/>
            <p:cNvSpPr/>
            <p:nvPr/>
          </p:nvSpPr>
          <p:spPr>
            <a:xfrm>
              <a:off x="9895564" y="2131436"/>
              <a:ext cx="288297" cy="5905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3" name="Bild 4"/>
          <p:cNvPicPr>
            <a:picLocks noGrp="1" noChangeAspect="1"/>
          </p:cNvPicPr>
          <p:nvPr>
            <p:ph type="pic" idx="20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4" t="15252" r="16424" b="21858"/>
          <a:stretch/>
        </p:blipFill>
        <p:spPr/>
      </p:pic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grpSp>
        <p:nvGrpSpPr>
          <p:cNvPr id="27" name="Gruppieren Boards"/>
          <p:cNvGrpSpPr/>
          <p:nvPr/>
        </p:nvGrpSpPr>
        <p:grpSpPr>
          <a:xfrm>
            <a:off x="7789069" y="1476375"/>
            <a:ext cx="3293269" cy="1278731"/>
            <a:chOff x="7789069" y="1476375"/>
            <a:chExt cx="3293269" cy="1278731"/>
          </a:xfrm>
        </p:grpSpPr>
        <p:sp>
          <p:nvSpPr>
            <p:cNvPr id="25" name="LTE-Board"/>
            <p:cNvSpPr/>
            <p:nvPr/>
          </p:nvSpPr>
          <p:spPr>
            <a:xfrm>
              <a:off x="7789069" y="1476375"/>
              <a:ext cx="538162" cy="697706"/>
            </a:xfrm>
            <a:custGeom>
              <a:avLst/>
              <a:gdLst>
                <a:gd name="connsiteX0" fmla="*/ 538162 w 538162"/>
                <a:gd name="connsiteY0" fmla="*/ 11906 h 697706"/>
                <a:gd name="connsiteX1" fmla="*/ 538162 w 538162"/>
                <a:gd name="connsiteY1" fmla="*/ 697706 h 697706"/>
                <a:gd name="connsiteX2" fmla="*/ 0 w 538162"/>
                <a:gd name="connsiteY2" fmla="*/ 697706 h 697706"/>
                <a:gd name="connsiteX3" fmla="*/ 0 w 538162"/>
                <a:gd name="connsiteY3" fmla="*/ 383381 h 697706"/>
                <a:gd name="connsiteX4" fmla="*/ 230981 w 538162"/>
                <a:gd name="connsiteY4" fmla="*/ 383381 h 697706"/>
                <a:gd name="connsiteX5" fmla="*/ 230981 w 538162"/>
                <a:gd name="connsiteY5" fmla="*/ 0 h 697706"/>
                <a:gd name="connsiteX6" fmla="*/ 538162 w 538162"/>
                <a:gd name="connsiteY6" fmla="*/ 11906 h 697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162" h="697706">
                  <a:moveTo>
                    <a:pt x="538162" y="11906"/>
                  </a:moveTo>
                  <a:lnTo>
                    <a:pt x="538162" y="697706"/>
                  </a:lnTo>
                  <a:lnTo>
                    <a:pt x="0" y="697706"/>
                  </a:lnTo>
                  <a:lnTo>
                    <a:pt x="0" y="383381"/>
                  </a:lnTo>
                  <a:lnTo>
                    <a:pt x="230981" y="383381"/>
                  </a:lnTo>
                  <a:lnTo>
                    <a:pt x="230981" y="0"/>
                  </a:lnTo>
                  <a:lnTo>
                    <a:pt x="538162" y="11906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USB-Board"/>
            <p:cNvSpPr/>
            <p:nvPr/>
          </p:nvSpPr>
          <p:spPr>
            <a:xfrm>
              <a:off x="10551319" y="1574006"/>
              <a:ext cx="531019" cy="1181100"/>
            </a:xfrm>
            <a:custGeom>
              <a:avLst/>
              <a:gdLst>
                <a:gd name="connsiteX0" fmla="*/ 531019 w 531019"/>
                <a:gd name="connsiteY0" fmla="*/ 4763 h 1181100"/>
                <a:gd name="connsiteX1" fmla="*/ 531019 w 531019"/>
                <a:gd name="connsiteY1" fmla="*/ 1181100 h 1181100"/>
                <a:gd name="connsiteX2" fmla="*/ 200025 w 531019"/>
                <a:gd name="connsiteY2" fmla="*/ 1181100 h 1181100"/>
                <a:gd name="connsiteX3" fmla="*/ 0 w 531019"/>
                <a:gd name="connsiteY3" fmla="*/ 1085850 h 1181100"/>
                <a:gd name="connsiteX4" fmla="*/ 0 w 531019"/>
                <a:gd name="connsiteY4" fmla="*/ 257175 h 1181100"/>
                <a:gd name="connsiteX5" fmla="*/ 209550 w 531019"/>
                <a:gd name="connsiteY5" fmla="*/ 0 h 1181100"/>
                <a:gd name="connsiteX6" fmla="*/ 531019 w 531019"/>
                <a:gd name="connsiteY6" fmla="*/ 4763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019" h="1181100">
                  <a:moveTo>
                    <a:pt x="531019" y="4763"/>
                  </a:moveTo>
                  <a:lnTo>
                    <a:pt x="531019" y="1181100"/>
                  </a:lnTo>
                  <a:lnTo>
                    <a:pt x="200025" y="1181100"/>
                  </a:lnTo>
                  <a:lnTo>
                    <a:pt x="0" y="1085850"/>
                  </a:lnTo>
                  <a:lnTo>
                    <a:pt x="0" y="257175"/>
                  </a:lnTo>
                  <a:lnTo>
                    <a:pt x="209550" y="0"/>
                  </a:lnTo>
                  <a:lnTo>
                    <a:pt x="531019" y="4763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9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t="131" r="11624" b="15713"/>
          <a:stretch/>
        </p:blipFill>
        <p:spPr/>
      </p:pic>
      <p:sp>
        <p:nvSpPr>
          <p:cNvPr id="22" name="Pfeil Lautsprecher"/>
          <p:cNvSpPr/>
          <p:nvPr/>
        </p:nvSpPr>
        <p:spPr>
          <a:xfrm rot="10800000">
            <a:off x="7311625" y="2493000"/>
            <a:ext cx="504000" cy="129600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6" t="23934" r="21767" b="19664"/>
          <a:stretch/>
        </p:blipFill>
        <p:spPr/>
      </p:pic>
      <p:grpSp>
        <p:nvGrpSpPr>
          <p:cNvPr id="16" name="Gruppieren Lautsprecher"/>
          <p:cNvGrpSpPr/>
          <p:nvPr/>
        </p:nvGrpSpPr>
        <p:grpSpPr>
          <a:xfrm>
            <a:off x="5664000" y="2892425"/>
            <a:ext cx="5441760" cy="1832575"/>
            <a:chOff x="5664000" y="2892425"/>
            <a:chExt cx="5441760" cy="1832575"/>
          </a:xfrm>
        </p:grpSpPr>
        <p:sp>
          <p:nvSpPr>
            <p:cNvPr id="15" name="Rechteck Lautsprecher 1"/>
            <p:cNvSpPr/>
            <p:nvPr/>
          </p:nvSpPr>
          <p:spPr>
            <a:xfrm>
              <a:off x="5664000" y="2892425"/>
              <a:ext cx="504000" cy="18325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Lautsprecher 2"/>
            <p:cNvSpPr/>
            <p:nvPr/>
          </p:nvSpPr>
          <p:spPr>
            <a:xfrm>
              <a:off x="10601760" y="2892425"/>
              <a:ext cx="504000" cy="18325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9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0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1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2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35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367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0" grpId="0" animBg="1"/>
      <p:bldP spid="40" grpId="1" animBg="1"/>
      <p:bldP spid="40" grpId="2" animBg="1"/>
      <p:bldP spid="40" grpId="3" animBg="1"/>
      <p:bldP spid="40" grpId="4" animBg="1"/>
      <p:bldP spid="40" grpId="5" animBg="1"/>
      <p:bldP spid="39" grpId="0" animBg="1"/>
      <p:bldP spid="39" grpId="1" animBg="1"/>
      <p:bldP spid="39" grpId="2" animBg="1"/>
      <p:bldP spid="39" grpId="3" animBg="1"/>
      <p:bldP spid="39" grpId="4" animBg="1"/>
      <p:bldP spid="39" grpId="5" animBg="1"/>
      <p:bldP spid="38" grpId="0" animBg="1"/>
      <p:bldP spid="38" grpId="1" animBg="1"/>
      <p:bldP spid="38" grpId="2" animBg="1"/>
      <p:bldP spid="38" grpId="3" animBg="1"/>
      <p:bldP spid="38" grpId="4" animBg="1"/>
      <p:bldP spid="38" grpId="5" animBg="1"/>
      <p:bldP spid="37" grpId="0" animBg="1"/>
      <p:bldP spid="37" grpId="1" animBg="1"/>
      <p:bldP spid="37" grpId="2" animBg="1"/>
      <p:bldP spid="37" grpId="3" animBg="1"/>
      <p:bldP spid="37" grpId="4" animBg="1"/>
      <p:bldP spid="37" grpId="5" animBg="1"/>
      <p:bldP spid="22" grpId="0" animBg="1"/>
      <p:bldP spid="22" grpId="2" animBg="1"/>
      <p:bldP spid="22" grpId="3" animBg="1"/>
      <p:bldP spid="22" grpId="4" animBg="1"/>
      <p:bldP spid="22" grpId="5" animBg="1"/>
      <p:bldP spid="22" grpId="6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SCHARNIERE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1460P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SCHARNIERE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2485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SCHARNIERE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32212" cy="3811588"/>
          </a:xfrm>
        </p:spPr>
        <p:txBody>
          <a:bodyPr>
            <a:normAutofit/>
          </a:bodyPr>
          <a:lstStyle/>
          <a:p>
            <a:r>
              <a:rPr lang="de-DE" dirty="0">
                <a:hlinkClick r:id="rId2" action="ppaction://hlinksldjump"/>
              </a:rPr>
              <a:t>Entfernen Sie das Top Case</a:t>
            </a:r>
            <a:endParaRPr lang="de-DE" dirty="0"/>
          </a:p>
          <a:p>
            <a:pPr>
              <a:buClr>
                <a:srgbClr val="FF0000"/>
              </a:buClr>
            </a:pPr>
            <a:r>
              <a:rPr lang="de-DE" dirty="0"/>
              <a:t>Stellen Sie das Display aufrecht und drücken Sie die Scharnierabdeckung leicht nach unten bis Sie ein klackendes Geräusch hören. (Bild 1)</a:t>
            </a:r>
          </a:p>
          <a:p>
            <a:r>
              <a:rPr lang="de-DE" dirty="0"/>
              <a:t>Nun können Sie die Scharnierabdeckung lösen.</a:t>
            </a:r>
          </a:p>
          <a:p>
            <a:pPr>
              <a:buClr>
                <a:srgbClr val="FF0000"/>
              </a:buClr>
            </a:pPr>
            <a:r>
              <a:rPr lang="de-DE" dirty="0"/>
              <a:t>Lösen Sie die 6 gleichen Scharnierschrauben PH1. (Bild 2)</a:t>
            </a:r>
          </a:p>
          <a:p>
            <a:r>
              <a:rPr lang="de-DE" dirty="0"/>
              <a:t>Um neue Scharniere zu installieren, gehen Sie bitte in umgekehrter Reihenfolge vor.</a:t>
            </a:r>
          </a:p>
          <a:p>
            <a:pPr>
              <a:buBlip>
                <a:blip r:embed="rId3"/>
              </a:buBlip>
            </a:pPr>
            <a:r>
              <a:rPr lang="de-DE" dirty="0"/>
              <a:t>Achten Sie beim Einbau darauf,  dass keineswegs ein Kabel gequetscht wird.</a:t>
            </a: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7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51" r="51"/>
          <a:stretch>
            <a:fillRect/>
          </a:stretch>
        </p:blipFill>
        <p:spPr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21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6" t="11387" r="8406" b="5414"/>
          <a:stretch/>
        </p:blipFill>
        <p:spPr/>
      </p:pic>
      <p:pic>
        <p:nvPicPr>
          <p:cNvPr id="19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12783" r="10431" b="8063"/>
          <a:stretch/>
        </p:blipFill>
        <p:spPr/>
      </p:pic>
      <p:grpSp>
        <p:nvGrpSpPr>
          <p:cNvPr id="10" name="Gruppieren Schrauben"/>
          <p:cNvGrpSpPr/>
          <p:nvPr/>
        </p:nvGrpSpPr>
        <p:grpSpPr>
          <a:xfrm>
            <a:off x="6528000" y="4149000"/>
            <a:ext cx="3518663" cy="216000"/>
            <a:chOff x="6528000" y="4149000"/>
            <a:chExt cx="3518663" cy="216000"/>
          </a:xfrm>
        </p:grpSpPr>
        <p:sp>
          <p:nvSpPr>
            <p:cNvPr id="9" name="Rechteck 8"/>
            <p:cNvSpPr/>
            <p:nvPr/>
          </p:nvSpPr>
          <p:spPr>
            <a:xfrm>
              <a:off x="6528000" y="4149000"/>
              <a:ext cx="504000" cy="216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9542663" y="4149000"/>
              <a:ext cx="504000" cy="216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Pfeil nach unten schieben"/>
          <p:cNvSpPr/>
          <p:nvPr/>
        </p:nvSpPr>
        <p:spPr>
          <a:xfrm>
            <a:off x="7339834" y="3027194"/>
            <a:ext cx="463626" cy="936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4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5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973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4" animBg="1"/>
      <p:bldP spid="26" grpId="0" animBg="1"/>
      <p:bldP spid="26" grpId="1" animBg="1"/>
      <p:bldP spid="26" grpId="2" animBg="1"/>
      <p:bldP spid="26" grpId="3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LCD DISPLAY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1460P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LCD DISPLAY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6764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LCD DISPLAY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>
                <a:hlinkClick r:id="rId2" action="ppaction://hlinksldjump"/>
              </a:rPr>
              <a:t>Entfernen Sie das </a:t>
            </a:r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</a:t>
            </a:r>
            <a:endParaRPr lang="de-DE" dirty="0"/>
          </a:p>
          <a:p>
            <a:pPr>
              <a:buClr>
                <a:srgbClr val="FF0000"/>
              </a:buClr>
            </a:pPr>
            <a:r>
              <a:rPr lang="de-DE" dirty="0"/>
              <a:t>Trennen Sie das Akkuverbindungskabel, besser Sie entnehmen den Akku ganz aus dem Case. (Bild 1)</a:t>
            </a:r>
          </a:p>
          <a:p>
            <a:pPr>
              <a:buClr>
                <a:srgbClr val="FF0000"/>
              </a:buClr>
            </a:pPr>
            <a:r>
              <a:rPr lang="de-DE" dirty="0"/>
              <a:t>Trennen Sie das Top Case vom LCD Gehäuse indem Sie 6 Schrauben PH1 an den Scharnieren lösen. (Bild 2)</a:t>
            </a:r>
          </a:p>
          <a:p>
            <a:pPr>
              <a:buClr>
                <a:srgbClr val="FF0000"/>
              </a:buClr>
            </a:pPr>
            <a:r>
              <a:rPr lang="de-DE" dirty="0"/>
              <a:t>Klappen Sie das Display auf. (Bild 3)</a:t>
            </a:r>
          </a:p>
          <a:p>
            <a:r>
              <a:rPr lang="de-DE" dirty="0"/>
              <a:t>Lösen Sie nun die Antennenkabel und das Displaykabel, welche sich zuvor hinter den Scharnieren befunden haben. (Bild 4)</a:t>
            </a:r>
          </a:p>
          <a:p>
            <a:r>
              <a:rPr lang="de-DE" dirty="0"/>
              <a:t>Nun können Sie das LCD Display vom Top Case lösen.</a:t>
            </a:r>
          </a:p>
          <a:p>
            <a:pPr>
              <a:buBlip>
                <a:blip r:embed="rId3"/>
              </a:buBlip>
            </a:pPr>
            <a:r>
              <a:rPr lang="de-DE" dirty="0"/>
              <a:t>Das Display ist mit dem Gehäuse eine komplette Einheit.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5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Thumnbail 4"/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27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76" r="76"/>
          <a:stretch>
            <a:fillRect/>
          </a:stretch>
        </p:blipFill>
        <p:spPr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23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>
            <a:fillRect/>
          </a:stretch>
        </p:blipFill>
        <p:spPr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/>
          <a:stretch>
            <a:fillRect/>
          </a:stretch>
        </p:blipFill>
        <p:spPr>
          <a:prstGeom prst="rect">
            <a:avLst/>
          </a:prstGeom>
          <a:ln w="3175">
            <a:solidFill>
              <a:schemeClr val="bg1"/>
            </a:solidFill>
          </a:ln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30" name="Bild 4"/>
          <p:cNvPicPr>
            <a:picLocks noGrp="1" noChangeAspect="1"/>
          </p:cNvPicPr>
          <p:nvPr>
            <p:ph type="pic" idx="19"/>
          </p:nvPr>
        </p:nvPicPr>
        <p:blipFill rotWithShape="1">
          <a:blip r:embed="rId8"/>
          <a:srcRect l="1489" t="5051" r="5026" b="1513"/>
          <a:stretch/>
        </p:blipFill>
        <p:spPr>
          <a:prstGeom prst="rect">
            <a:avLst/>
          </a:prstGeom>
        </p:spPr>
      </p:pic>
      <p:pic>
        <p:nvPicPr>
          <p:cNvPr id="26" name="Bild 3"/>
          <p:cNvPicPr>
            <a:picLocks noGrp="1" noChangeAspect="1"/>
          </p:cNvPicPr>
          <p:nvPr>
            <p:ph type="pic" idx="18"/>
          </p:nvPr>
        </p:nvPicPr>
        <p:blipFill>
          <a:blip r:embed="rId9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" name="Bild 2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4" t="24094" r="21854" b="19644"/>
          <a:stretch/>
        </p:blipFill>
        <p:spPr>
          <a:xfrm>
            <a:off x="5183188" y="987425"/>
            <a:ext cx="6172200" cy="411480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grpSp>
        <p:nvGrpSpPr>
          <p:cNvPr id="20" name="Gruppieren 19"/>
          <p:cNvGrpSpPr/>
          <p:nvPr/>
        </p:nvGrpSpPr>
        <p:grpSpPr>
          <a:xfrm>
            <a:off x="5764576" y="1154139"/>
            <a:ext cx="5182112" cy="441300"/>
            <a:chOff x="5764576" y="1154139"/>
            <a:chExt cx="5182112" cy="441300"/>
          </a:xfrm>
        </p:grpSpPr>
        <p:sp>
          <p:nvSpPr>
            <p:cNvPr id="21" name="Ellipse 20"/>
            <p:cNvSpPr/>
            <p:nvPr/>
          </p:nvSpPr>
          <p:spPr>
            <a:xfrm>
              <a:off x="5764576" y="1154139"/>
              <a:ext cx="441300" cy="4413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Ellipse 21"/>
            <p:cNvSpPr/>
            <p:nvPr/>
          </p:nvSpPr>
          <p:spPr>
            <a:xfrm>
              <a:off x="10505388" y="1154139"/>
              <a:ext cx="441300" cy="4413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11"/>
          <a:srcRect t="245" b="24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5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792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5" grpId="2" animBg="1"/>
      <p:bldP spid="45" grpId="3" animBg="1"/>
      <p:bldP spid="45" grpId="4" animBg="1"/>
      <p:bldP spid="44" grpId="0" animBg="1"/>
      <p:bldP spid="44" grpId="1" animBg="1"/>
      <p:bldP spid="44" grpId="2" animBg="1"/>
      <p:bldP spid="44" grpId="3" animBg="1"/>
      <p:bldP spid="44" grpId="4" animBg="1"/>
      <p:bldP spid="43" grpId="0" animBg="1"/>
      <p:bldP spid="43" grpId="1" animBg="1"/>
      <p:bldP spid="43" grpId="2" animBg="1"/>
      <p:bldP spid="43" grpId="3" animBg="1"/>
      <p:bldP spid="43" grpId="4" animBg="1"/>
      <p:bldP spid="42" grpId="1" animBg="1"/>
      <p:bldP spid="42" grpId="2" animBg="1"/>
      <p:bldP spid="42" grpId="3" animBg="1"/>
      <p:bldP spid="42" grpId="4" animBg="1"/>
      <p:bldP spid="42" grpId="5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Ersatzteile TERRA MOBILE 1460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Spare Parts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26</a:t>
            </a:fld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912000" y="1485001"/>
          <a:ext cx="5760000" cy="4337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7714">
                  <a:extLst>
                    <a:ext uri="{9D8B030D-6E8A-4147-A177-3AD203B41FA5}">
                      <a16:colId xmlns:a16="http://schemas.microsoft.com/office/drawing/2014/main" val="3586376637"/>
                    </a:ext>
                  </a:extLst>
                </a:gridCol>
                <a:gridCol w="2962286">
                  <a:extLst>
                    <a:ext uri="{9D8B030D-6E8A-4147-A177-3AD203B41FA5}">
                      <a16:colId xmlns:a16="http://schemas.microsoft.com/office/drawing/2014/main" val="3032156198"/>
                    </a:ext>
                  </a:extLst>
                </a:gridCol>
              </a:tblGrid>
              <a:tr h="25083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 number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115543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1480075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Power supply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36W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06365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1480079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Battery 40Wh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105342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E1080160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Bottom Case (Cover D)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417266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E1080098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Display Full HD eDP 14.0" incl. Cover A &amp; B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07218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E1080099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noProof="0" dirty="0">
                          <a:latin typeface="+mn-lt"/>
                        </a:rPr>
                        <a:t>Foil</a:t>
                      </a:r>
                      <a:r>
                        <a:rPr lang="de-DE" sz="1100" b="0" dirty="0">
                          <a:latin typeface="+mn-lt"/>
                        </a:rPr>
                        <a:t> for Touchpad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425292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E1080104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>
                          <a:latin typeface="+mn-lt"/>
                        </a:rPr>
                        <a:t>Mainboard (M3-7Y30) 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6970746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E1080105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>
                          <a:latin typeface="+mn-lt"/>
                        </a:rPr>
                        <a:t>Mainboard (i5-7Y54)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2083604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E1080297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Hinge (L)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69526162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E1080298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Hinge (R)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7232314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E1080159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Hinge Cover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9666771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E1080096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Speaker (L)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8843540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E1080097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Speaker (R)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4049467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E1080263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Keyboard (DE)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9550146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E1080262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</a:t>
                      </a:r>
                      <a:r>
                        <a:rPr lang="en-US" sz="1100" b="0">
                          <a:latin typeface="+mn-lt"/>
                        </a:rPr>
                        <a:t>Keyboard (FR)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3811291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Touchpad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9437572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E1080106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USB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2491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5263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Ersatzteile TERRA MOBILE 1460P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Spare Parts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27</a:t>
            </a:fld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912000" y="1485001"/>
          <a:ext cx="4824000" cy="4078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000">
                  <a:extLst>
                    <a:ext uri="{9D8B030D-6E8A-4147-A177-3AD203B41FA5}">
                      <a16:colId xmlns:a16="http://schemas.microsoft.com/office/drawing/2014/main" val="3586376637"/>
                    </a:ext>
                  </a:extLst>
                </a:gridCol>
                <a:gridCol w="2952000">
                  <a:extLst>
                    <a:ext uri="{9D8B030D-6E8A-4147-A177-3AD203B41FA5}">
                      <a16:colId xmlns:a16="http://schemas.microsoft.com/office/drawing/2014/main" val="3032156198"/>
                    </a:ext>
                  </a:extLst>
                </a:gridCol>
              </a:tblGrid>
              <a:tr h="25083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 number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115543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1480075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Power supply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36W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06365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1480079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Battery 40Wh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105342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E1080262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Bottom Case (Cover D)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417266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E1080325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Display Full HD eDP 14.0" incl. Cover A &amp; B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07218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E1080099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noProof="0" dirty="0">
                          <a:latin typeface="+mn-lt"/>
                        </a:rPr>
                        <a:t>Foil</a:t>
                      </a:r>
                      <a:r>
                        <a:rPr lang="de-DE" sz="1100" b="0" dirty="0">
                          <a:latin typeface="+mn-lt"/>
                        </a:rPr>
                        <a:t> for Touchpad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425292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E1080261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LTE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9874067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E1080278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M.2 </a:t>
                      </a:r>
                      <a:r>
                        <a:rPr lang="en-GB" sz="1100" b="0" noProof="0" dirty="0">
                          <a:latin typeface="+mn-lt"/>
                        </a:rPr>
                        <a:t>Screw</a:t>
                      </a:r>
                      <a:r>
                        <a:rPr lang="de-DE" sz="1100" b="0" dirty="0">
                          <a:latin typeface="+mn-lt"/>
                        </a:rPr>
                        <a:t> für LTE &amp; SSD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091595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E1080259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Mainboard (i5-8200Y)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477490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Touchpad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9082210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E1080260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USB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9341777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E1080297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Hinge (L)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690298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E1080298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Hinge (R)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6654652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E1080159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Hinge Cover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3416219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E1080096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Speaker (L)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5125058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E1080097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Speaker (R)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4625505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6240000" y="1482024"/>
          <a:ext cx="482400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964">
                  <a:extLst>
                    <a:ext uri="{9D8B030D-6E8A-4147-A177-3AD203B41FA5}">
                      <a16:colId xmlns:a16="http://schemas.microsoft.com/office/drawing/2014/main" val="3586376637"/>
                    </a:ext>
                  </a:extLst>
                </a:gridCol>
                <a:gridCol w="3100036">
                  <a:extLst>
                    <a:ext uri="{9D8B030D-6E8A-4147-A177-3AD203B41FA5}">
                      <a16:colId xmlns:a16="http://schemas.microsoft.com/office/drawing/2014/main" val="3032156198"/>
                    </a:ext>
                  </a:extLst>
                </a:gridCol>
              </a:tblGrid>
              <a:tr h="25083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 number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115543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E1080263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Keyboard (DE)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06365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E1080264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</a:t>
                      </a:r>
                      <a:r>
                        <a:rPr lang="en-US" sz="1100" b="0">
                          <a:latin typeface="+mn-lt"/>
                        </a:rPr>
                        <a:t>Keyboard (CH)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105342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E1080265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</a:t>
                      </a:r>
                      <a:r>
                        <a:rPr lang="en-US" sz="1100" b="0">
                          <a:latin typeface="+mn-lt"/>
                        </a:rPr>
                        <a:t>Keyboard (FR)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417266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E1080266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</a:t>
                      </a:r>
                      <a:r>
                        <a:rPr lang="en-US" sz="1100" b="0">
                          <a:latin typeface="+mn-lt"/>
                        </a:rPr>
                        <a:t>Keyboard (US)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07218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E1080513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</a:t>
                      </a:r>
                      <a:r>
                        <a:rPr lang="en-US" sz="1100" b="0">
                          <a:latin typeface="+mn-lt"/>
                        </a:rPr>
                        <a:t>Keyboard (UK)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425292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E1ß80359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>
                          <a:latin typeface="+mn-lt"/>
                        </a:rPr>
                        <a:t>LTE/WLAN Antenne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9874067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091595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6970746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203009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971564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593751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9855087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8312057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477490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9082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299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Ersatzteile TERRA MOBILE 1460Q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Spare Parts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28</a:t>
            </a:fld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912000" y="1485001"/>
          <a:ext cx="4824000" cy="4078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000">
                  <a:extLst>
                    <a:ext uri="{9D8B030D-6E8A-4147-A177-3AD203B41FA5}">
                      <a16:colId xmlns:a16="http://schemas.microsoft.com/office/drawing/2014/main" val="3586376637"/>
                    </a:ext>
                  </a:extLst>
                </a:gridCol>
                <a:gridCol w="2952000">
                  <a:extLst>
                    <a:ext uri="{9D8B030D-6E8A-4147-A177-3AD203B41FA5}">
                      <a16:colId xmlns:a16="http://schemas.microsoft.com/office/drawing/2014/main" val="3032156198"/>
                    </a:ext>
                  </a:extLst>
                </a:gridCol>
              </a:tblGrid>
              <a:tr h="25083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 number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115543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1480075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Power supply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36W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06365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1480079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Battery 40Wh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105342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E1080523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Bottom Case (Cover D)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417266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E1080515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Display Full HD eDP 14.0" incl. Cover A &amp; B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07218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E1080099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noProof="0" dirty="0">
                          <a:latin typeface="+mn-lt"/>
                        </a:rPr>
                        <a:t>Foil</a:t>
                      </a:r>
                      <a:r>
                        <a:rPr lang="de-DE" sz="1100" b="0" dirty="0">
                          <a:latin typeface="+mn-lt"/>
                        </a:rPr>
                        <a:t> for Touchpad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425292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E1080261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LTE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9874067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E1080278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M.2 </a:t>
                      </a:r>
                      <a:r>
                        <a:rPr lang="en-GB" sz="1100" b="0" noProof="0" dirty="0">
                          <a:latin typeface="+mn-lt"/>
                        </a:rPr>
                        <a:t>Screw</a:t>
                      </a:r>
                      <a:r>
                        <a:rPr lang="de-DE" sz="1100" b="0" dirty="0">
                          <a:latin typeface="+mn-lt"/>
                        </a:rPr>
                        <a:t> für LTE &amp; SSD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091595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E1080471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Mainboard </a:t>
                      </a:r>
                      <a:r>
                        <a:rPr lang="de-DE" sz="1100" b="0">
                          <a:latin typeface="+mn-lt"/>
                        </a:rPr>
                        <a:t>(i5-10210Y</a:t>
                      </a:r>
                      <a:r>
                        <a:rPr lang="de-DE" sz="1100" b="0" dirty="0">
                          <a:latin typeface="+mn-lt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6970746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Touchpad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9082210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E1080260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USB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9341777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E1080297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Hinge (L)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690298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E1080298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Hinge (R)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6654652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E1080159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Hinge Cover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3416219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E1080096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Speaker (L)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5125058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E1080097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+mn-lt"/>
                        </a:rPr>
                        <a:t>Speaker (R)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4625505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6240000" y="1482024"/>
          <a:ext cx="482400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964">
                  <a:extLst>
                    <a:ext uri="{9D8B030D-6E8A-4147-A177-3AD203B41FA5}">
                      <a16:colId xmlns:a16="http://schemas.microsoft.com/office/drawing/2014/main" val="3586376637"/>
                    </a:ext>
                  </a:extLst>
                </a:gridCol>
                <a:gridCol w="3100036">
                  <a:extLst>
                    <a:ext uri="{9D8B030D-6E8A-4147-A177-3AD203B41FA5}">
                      <a16:colId xmlns:a16="http://schemas.microsoft.com/office/drawing/2014/main" val="3032156198"/>
                    </a:ext>
                  </a:extLst>
                </a:gridCol>
              </a:tblGrid>
              <a:tr h="25083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 number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115543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 dirty="0">
                          <a:latin typeface="+mn-lt"/>
                        </a:rPr>
                        <a:t>E1080263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Keyboard (DE)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06365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E1080264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</a:t>
                      </a:r>
                      <a:r>
                        <a:rPr lang="en-US" sz="1100" b="0">
                          <a:latin typeface="+mn-lt"/>
                        </a:rPr>
                        <a:t>Keyboard (CH)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105342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E1080265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</a:t>
                      </a:r>
                      <a:r>
                        <a:rPr lang="en-US" sz="1100" b="0">
                          <a:latin typeface="+mn-lt"/>
                        </a:rPr>
                        <a:t>Keyboard (FR)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417266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E1080266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</a:t>
                      </a:r>
                      <a:r>
                        <a:rPr lang="en-US" sz="1100" b="0">
                          <a:latin typeface="+mn-lt"/>
                        </a:rPr>
                        <a:t>Keyboard (US)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07218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E1080513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+mn-lt"/>
                        </a:rPr>
                        <a:t>Top Case (Cover C) incl. </a:t>
                      </a:r>
                      <a:r>
                        <a:rPr lang="en-US" sz="1100" b="0">
                          <a:latin typeface="+mn-lt"/>
                        </a:rPr>
                        <a:t>Keyboard (UK)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425292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r>
                        <a:rPr lang="de-DE" sz="1100">
                          <a:latin typeface="+mn-lt"/>
                        </a:rPr>
                        <a:t>E1ß80359</a:t>
                      </a:r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>
                          <a:latin typeface="+mn-lt"/>
                        </a:rPr>
                        <a:t>LTE/WLAN Antenne</a:t>
                      </a:r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9874067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091595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6970746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203009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9715641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5937519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9855087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8312057"/>
                  </a:ext>
                </a:extLst>
              </a:tr>
              <a:tr h="236903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477490"/>
                  </a:ext>
                </a:extLst>
              </a:tr>
              <a:tr h="250839">
                <a:tc>
                  <a:txBody>
                    <a:bodyPr/>
                    <a:lstStyle/>
                    <a:p>
                      <a:pPr algn="l"/>
                      <a:endParaRPr lang="de-DE" sz="11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1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9082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5137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Sie haben Fragen oder Anregungen?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Dann schreiben Sie uns eine E-Mail an die </a:t>
            </a:r>
            <a:r>
              <a:rPr lang="de-DE" dirty="0">
                <a:hlinkClick r:id="rId2"/>
              </a:rPr>
              <a:t>info@wortmann.de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Wir freuen uns auf Ihr Feedback!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FEEDBACK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4803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BOTTOM CASE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1460P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BOTTOM CASE TASUSCHEN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8719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BOTTOM CASE TAUSCHEN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de-DE" dirty="0">
                <a:solidFill>
                  <a:srgbClr val="FF0000"/>
                </a:solidFill>
              </a:rPr>
              <a:t>Bevor Sie anfangen, schalten Sie das Notebook aus!</a:t>
            </a:r>
          </a:p>
          <a:p>
            <a:pPr>
              <a:buClr>
                <a:srgbClr val="FF0000"/>
              </a:buClr>
              <a:buSzPct val="110000"/>
            </a:pPr>
            <a:r>
              <a:rPr lang="de-DE" dirty="0"/>
              <a:t>Entfernen Sie die 13 Schrauben vom Bodengehäuse. (Bild 1)</a:t>
            </a:r>
          </a:p>
          <a:p>
            <a:pPr>
              <a:buClr>
                <a:srgbClr val="FF0000"/>
              </a:buClr>
              <a:buSzPct val="110000"/>
            </a:pPr>
            <a:r>
              <a:rPr lang="de-DE" dirty="0"/>
              <a:t>Heben Sie den Gehäusedeckel  ab. (Bild 2)</a:t>
            </a:r>
          </a:p>
          <a:p>
            <a:pPr>
              <a:buSzPct val="110000"/>
            </a:pP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36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2" t="14889" r="21748" b="32301"/>
          <a:stretch/>
        </p:blipFill>
        <p:spPr>
          <a:xfrm>
            <a:off x="5181600" y="988489"/>
            <a:ext cx="6172200" cy="4112672"/>
          </a:xfrm>
        </p:spPr>
      </p:pic>
      <p:sp>
        <p:nvSpPr>
          <p:cNvPr id="33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" name="Thumbnail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4" t="15892" r="24074" b="32238"/>
          <a:stretch/>
        </p:blipFill>
        <p:spPr>
          <a:ln>
            <a:solidFill>
              <a:schemeClr val="bg1"/>
            </a:solidFill>
          </a:ln>
        </p:spPr>
      </p:pic>
      <p:pic>
        <p:nvPicPr>
          <p:cNvPr id="32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20053" r="18171" b="20053"/>
          <a:stretch/>
        </p:blipFill>
        <p:spPr>
          <a:ln>
            <a:solidFill>
              <a:schemeClr val="bg1"/>
            </a:solidFill>
          </a:ln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1" t="21505" r="20711" b="21978"/>
          <a:stretch/>
        </p:blipFill>
        <p:spPr>
          <a:xfrm>
            <a:off x="5180152" y="970200"/>
            <a:ext cx="6171495" cy="4114800"/>
          </a:xfrm>
        </p:spPr>
      </p:pic>
      <p:grpSp>
        <p:nvGrpSpPr>
          <p:cNvPr id="39" name="Kreisgruppe"/>
          <p:cNvGrpSpPr/>
          <p:nvPr/>
        </p:nvGrpSpPr>
        <p:grpSpPr>
          <a:xfrm>
            <a:off x="5452892" y="1257889"/>
            <a:ext cx="5602729" cy="3657011"/>
            <a:chOff x="5452892" y="1257889"/>
            <a:chExt cx="5602729" cy="3657011"/>
          </a:xfrm>
        </p:grpSpPr>
        <p:sp>
          <p:nvSpPr>
            <p:cNvPr id="18" name="kreis"/>
            <p:cNvSpPr/>
            <p:nvPr/>
          </p:nvSpPr>
          <p:spPr>
            <a:xfrm>
              <a:off x="5452892" y="4598580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" name="kreis"/>
            <p:cNvSpPr/>
            <p:nvPr/>
          </p:nvSpPr>
          <p:spPr>
            <a:xfrm>
              <a:off x="7047712" y="4597130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" name="kreis"/>
            <p:cNvSpPr/>
            <p:nvPr/>
          </p:nvSpPr>
          <p:spPr>
            <a:xfrm>
              <a:off x="9159087" y="4587605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kreis"/>
            <p:cNvSpPr/>
            <p:nvPr/>
          </p:nvSpPr>
          <p:spPr>
            <a:xfrm>
              <a:off x="10725013" y="4586676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kreis"/>
            <p:cNvSpPr/>
            <p:nvPr/>
          </p:nvSpPr>
          <p:spPr>
            <a:xfrm>
              <a:off x="10734538" y="2891428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kreis"/>
            <p:cNvSpPr/>
            <p:nvPr/>
          </p:nvSpPr>
          <p:spPr>
            <a:xfrm>
              <a:off x="10739301" y="1274559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kreis"/>
            <p:cNvSpPr/>
            <p:nvPr/>
          </p:nvSpPr>
          <p:spPr>
            <a:xfrm>
              <a:off x="10201138" y="1312659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kreis"/>
            <p:cNvSpPr/>
            <p:nvPr/>
          </p:nvSpPr>
          <p:spPr>
            <a:xfrm>
              <a:off x="9186725" y="1310277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kreis"/>
            <p:cNvSpPr/>
            <p:nvPr/>
          </p:nvSpPr>
          <p:spPr>
            <a:xfrm>
              <a:off x="8156018" y="1310277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" name="kreis"/>
            <p:cNvSpPr/>
            <p:nvPr/>
          </p:nvSpPr>
          <p:spPr>
            <a:xfrm>
              <a:off x="7105968" y="1310277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kreis"/>
            <p:cNvSpPr/>
            <p:nvPr/>
          </p:nvSpPr>
          <p:spPr>
            <a:xfrm>
              <a:off x="6069016" y="1310277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" name="kreis"/>
            <p:cNvSpPr/>
            <p:nvPr/>
          </p:nvSpPr>
          <p:spPr>
            <a:xfrm>
              <a:off x="5540378" y="1257889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kreis"/>
            <p:cNvSpPr/>
            <p:nvPr/>
          </p:nvSpPr>
          <p:spPr>
            <a:xfrm>
              <a:off x="5487850" y="2891428"/>
              <a:ext cx="316320" cy="316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34" name="1"/>
          <p:cNvSpPr/>
          <p:nvPr/>
        </p:nvSpPr>
        <p:spPr>
          <a:xfrm>
            <a:off x="5184562" y="5760499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8" name="2"/>
          <p:cNvSpPr/>
          <p:nvPr/>
        </p:nvSpPr>
        <p:spPr>
          <a:xfrm>
            <a:off x="6297198" y="5758606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925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LTE MODUL EINBAUEN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1460P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LTE MODUL EINBAUEN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2533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6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LTE MODUL EINBAUEN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dirty="0">
                <a:hlinkClick r:id="rId2" action="ppaction://hlinksldjump"/>
              </a:rPr>
              <a:t>Entfernen Sie das </a:t>
            </a:r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</a:t>
            </a:r>
            <a:endParaRPr lang="de-DE" dirty="0"/>
          </a:p>
          <a:p>
            <a:pPr>
              <a:buClr>
                <a:srgbClr val="FF0000"/>
              </a:buClr>
            </a:pPr>
            <a:r>
              <a:rPr lang="de-DE" dirty="0"/>
              <a:t>Trennen Sie das Akkuverbindungskabel. (Bild 1)</a:t>
            </a:r>
          </a:p>
          <a:p>
            <a:pPr>
              <a:buClr>
                <a:srgbClr val="FF0000"/>
              </a:buClr>
            </a:pPr>
            <a:r>
              <a:rPr lang="de-DE" dirty="0"/>
              <a:t>Lösen Sie die Befestigungsschraube und den schwarzen Klebestreifen.  (Bild 2)</a:t>
            </a:r>
          </a:p>
          <a:p>
            <a:pPr>
              <a:buClr>
                <a:srgbClr val="FF0000"/>
              </a:buClr>
            </a:pPr>
            <a:r>
              <a:rPr lang="de-DE" dirty="0"/>
              <a:t>Setzen sie das Modul ein und befestigen sie es wieder mit der Schraube. Anschließend die Antennenstecker vorsichtig aufstecken (schwarzes Kabel auf Main, graues Kabel auf AUX. Bild 3)</a:t>
            </a:r>
          </a:p>
          <a:p>
            <a:r>
              <a:rPr lang="de-DE" dirty="0"/>
              <a:t>Fixieren Sie zum Schluss die Stecker mit Gewebeband. (Bild 4)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30" name="Bld 4"/>
          <p:cNvPicPr>
            <a:picLocks noGrp="1" noChangeAspect="1"/>
          </p:cNvPicPr>
          <p:nvPr>
            <p:ph type="pic" idx="2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t="9901" r="10785" b="15961"/>
          <a:stretch/>
        </p:blipFill>
        <p:spPr/>
      </p:pic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t="11655" r="10954" b="15060"/>
          <a:stretch/>
        </p:blipFill>
        <p:spPr>
          <a:xfrm>
            <a:off x="5180714" y="987425"/>
            <a:ext cx="6171285" cy="4114800"/>
          </a:xfrm>
        </p:spPr>
      </p:pic>
      <p:grpSp>
        <p:nvGrpSpPr>
          <p:cNvPr id="29" name="Gruppieren 28"/>
          <p:cNvGrpSpPr/>
          <p:nvPr/>
        </p:nvGrpSpPr>
        <p:grpSpPr>
          <a:xfrm>
            <a:off x="7954042" y="1115668"/>
            <a:ext cx="1239706" cy="3393332"/>
            <a:chOff x="7954042" y="1115668"/>
            <a:chExt cx="1239706" cy="3393332"/>
          </a:xfrm>
        </p:grpSpPr>
        <p:sp>
          <p:nvSpPr>
            <p:cNvPr id="26" name="Pfeil AUX"/>
            <p:cNvSpPr/>
            <p:nvPr/>
          </p:nvSpPr>
          <p:spPr>
            <a:xfrm rot="5400000">
              <a:off x="7763699" y="1809000"/>
              <a:ext cx="1008000" cy="3600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Pfeil Main"/>
            <p:cNvSpPr/>
            <p:nvPr/>
          </p:nvSpPr>
          <p:spPr>
            <a:xfrm rot="16200000">
              <a:off x="8327266" y="3496334"/>
              <a:ext cx="926668" cy="3600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7954042" y="1115668"/>
              <a:ext cx="6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AUX</a:t>
              </a: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8387451" y="4139668"/>
              <a:ext cx="8062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MAIN</a:t>
              </a:r>
            </a:p>
          </p:txBody>
        </p:sp>
      </p:grpSp>
      <p:pic>
        <p:nvPicPr>
          <p:cNvPr id="20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10425" r="13" b="2677"/>
          <a:stretch/>
        </p:blipFill>
        <p:spPr/>
      </p:pic>
      <p:sp>
        <p:nvSpPr>
          <p:cNvPr id="21" name="Ellipse 2"/>
          <p:cNvSpPr/>
          <p:nvPr/>
        </p:nvSpPr>
        <p:spPr>
          <a:xfrm rot="21053358">
            <a:off x="7104000" y="2349000"/>
            <a:ext cx="1472534" cy="10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t="23276" r="22272" b="23276"/>
          <a:stretch/>
        </p:blipFill>
        <p:spPr>
          <a:xfrm>
            <a:off x="5183540" y="987660"/>
            <a:ext cx="6171495" cy="4114330"/>
          </a:xfrm>
        </p:spPr>
      </p:pic>
      <p:sp>
        <p:nvSpPr>
          <p:cNvPr id="16" name="kreis-akkukabel"/>
          <p:cNvSpPr/>
          <p:nvPr/>
        </p:nvSpPr>
        <p:spPr>
          <a:xfrm>
            <a:off x="7248000" y="2421000"/>
            <a:ext cx="459916" cy="459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Thumbnail 4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ln>
            <a:solidFill>
              <a:schemeClr val="bg1"/>
            </a:solidFill>
          </a:ln>
        </p:spPr>
      </p:pic>
      <p:pic>
        <p:nvPicPr>
          <p:cNvPr id="24" name="Thumbnail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r="126"/>
          <a:stretch/>
        </p:blipFill>
        <p:spPr>
          <a:ln>
            <a:solidFill>
              <a:schemeClr val="bg1"/>
            </a:solidFill>
          </a:ln>
        </p:spPr>
      </p:pic>
      <p:pic>
        <p:nvPicPr>
          <p:cNvPr id="22" name="Thumbnail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t="11323" r="14"/>
          <a:stretch/>
        </p:blipFill>
        <p:spPr>
          <a:ln>
            <a:solidFill>
              <a:schemeClr val="bg1"/>
            </a:solidFill>
          </a:ln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8" t="23358" r="23358" b="23358"/>
          <a:stretch/>
        </p:blipFill>
        <p:spPr>
          <a:ln>
            <a:solidFill>
              <a:schemeClr val="bg1"/>
            </a:solidFill>
          </a:ln>
        </p:spPr>
      </p:pic>
      <p:sp>
        <p:nvSpPr>
          <p:cNvPr id="19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7198" y="5760987"/>
            <a:ext cx="98839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5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3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660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16" grpId="0" animBg="1"/>
      <p:bldP spid="16" grpId="1" animBg="1"/>
      <p:bldP spid="16" grpId="2" animBg="1"/>
      <p:bldP spid="16" grpId="3" animBg="1"/>
      <p:bldP spid="16" grpId="4" animBg="1"/>
      <p:bldP spid="32" grpId="0" animBg="1"/>
      <p:bldP spid="32" grpId="1" animBg="1"/>
      <p:bldP spid="32" grpId="2" animBg="1"/>
      <p:bldP spid="32" grpId="3" animBg="1"/>
      <p:bldP spid="32" grpId="4" animBg="1"/>
      <p:bldP spid="34" grpId="0" animBg="1"/>
      <p:bldP spid="34" grpId="1" animBg="1"/>
      <p:bldP spid="34" grpId="2" animBg="1"/>
      <p:bldP spid="34" grpId="3" animBg="1"/>
      <p:bldP spid="34" grpId="4" animBg="1"/>
      <p:bldP spid="35" grpId="0" animBg="1"/>
      <p:bldP spid="35" grpId="1" animBg="1"/>
      <p:bldP spid="35" grpId="2" animBg="1"/>
      <p:bldP spid="35" grpId="3" animBg="1"/>
      <p:bldP spid="35" grpId="4" animBg="1"/>
      <p:bldP spid="36" grpId="0" animBg="1"/>
      <p:bldP spid="36" grpId="1" animBg="1"/>
      <p:bldP spid="36" grpId="2" animBg="1"/>
      <p:bldP spid="36" grpId="3" animBg="1"/>
      <p:bldP spid="36" grpId="4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AKKU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1460P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AKKU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0086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AKKU TAUSCHEN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Entfernen Sie das </a:t>
            </a:r>
            <a:r>
              <a:rPr lang="de-DE" dirty="0" err="1">
                <a:hlinkClick r:id="rId2" action="ppaction://hlinksldjump"/>
              </a:rPr>
              <a:t>Bottom</a:t>
            </a:r>
            <a:r>
              <a:rPr lang="de-DE" dirty="0">
                <a:hlinkClick r:id="rId2" action="ppaction://hlinksldjump"/>
              </a:rPr>
              <a:t> Case</a:t>
            </a:r>
            <a:endParaRPr lang="de-DE" dirty="0"/>
          </a:p>
          <a:p>
            <a:pPr>
              <a:buClr>
                <a:srgbClr val="FF0000"/>
              </a:buClr>
            </a:pPr>
            <a:r>
              <a:rPr lang="de-DE" dirty="0"/>
              <a:t>Trennen Sie das Akkuverbindungskabel. (Bild 1)</a:t>
            </a:r>
          </a:p>
          <a:p>
            <a:pPr>
              <a:buClr>
                <a:srgbClr val="FF0000"/>
              </a:buClr>
            </a:pPr>
            <a:r>
              <a:rPr lang="de-DE" dirty="0"/>
              <a:t>Lösen Sie die 10 gleichen Schrauben. (Bild 2)</a:t>
            </a:r>
          </a:p>
          <a:p>
            <a:pPr>
              <a:buClr>
                <a:srgbClr val="FF0000"/>
              </a:buClr>
            </a:pPr>
            <a:r>
              <a:rPr lang="de-DE" dirty="0"/>
              <a:t>Der Akku kann nun leicht nach oben entnommen werden. (Bild 3)</a:t>
            </a:r>
          </a:p>
          <a:p>
            <a:r>
              <a:rPr lang="de-DE" dirty="0"/>
              <a:t>Um einen Akku zu installieren, gehen Sie bitte in umgekehrter Reihenfolge vor.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Schritt</a:t>
            </a:r>
          </a:p>
        </p:txBody>
      </p:sp>
      <p:sp>
        <p:nvSpPr>
          <p:cNvPr id="11" name="Bildplatzhalter 10" hidden="1"/>
          <p:cNvSpPr>
            <a:spLocks noGrp="1"/>
          </p:cNvSpPr>
          <p:nvPr>
            <p:ph type="pic" idx="18"/>
          </p:nvPr>
        </p:nvSpPr>
        <p:spPr/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16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11237" r="8882" b="11882"/>
          <a:stretch/>
        </p:blipFill>
        <p:spPr>
          <a:xfrm>
            <a:off x="5181600" y="970200"/>
            <a:ext cx="6172200" cy="4114800"/>
          </a:xfrm>
        </p:spPr>
      </p:pic>
      <p:pic>
        <p:nvPicPr>
          <p:cNvPr id="39" name="Bild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23803" r="22020" b="23803"/>
          <a:stretch/>
        </p:blipFill>
        <p:spPr>
          <a:xfrm>
            <a:off x="5181600" y="970200"/>
            <a:ext cx="6172200" cy="4123413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grpSp>
        <p:nvGrpSpPr>
          <p:cNvPr id="37" name="Schrauben Gruppe"/>
          <p:cNvGrpSpPr/>
          <p:nvPr/>
        </p:nvGrpSpPr>
        <p:grpSpPr>
          <a:xfrm>
            <a:off x="5679944" y="1257361"/>
            <a:ext cx="5338702" cy="3390839"/>
            <a:chOff x="5679944" y="1257361"/>
            <a:chExt cx="5338702" cy="3390839"/>
          </a:xfrm>
        </p:grpSpPr>
        <p:sp>
          <p:nvSpPr>
            <p:cNvPr id="21" name="kreis-schraube"/>
            <p:cNvSpPr/>
            <p:nvPr/>
          </p:nvSpPr>
          <p:spPr>
            <a:xfrm>
              <a:off x="5832344" y="2546412"/>
              <a:ext cx="246001" cy="2460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kreis-schraube"/>
            <p:cNvSpPr/>
            <p:nvPr/>
          </p:nvSpPr>
          <p:spPr>
            <a:xfrm>
              <a:off x="5679944" y="4402199"/>
              <a:ext cx="246001" cy="2460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kreis-schraube"/>
            <p:cNvSpPr/>
            <p:nvPr/>
          </p:nvSpPr>
          <p:spPr>
            <a:xfrm>
              <a:off x="7015032" y="4395849"/>
              <a:ext cx="246001" cy="2460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kreis-schraube"/>
            <p:cNvSpPr/>
            <p:nvPr/>
          </p:nvSpPr>
          <p:spPr>
            <a:xfrm>
              <a:off x="9183557" y="4395849"/>
              <a:ext cx="246001" cy="2460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kreis-schraube"/>
            <p:cNvSpPr/>
            <p:nvPr/>
          </p:nvSpPr>
          <p:spPr>
            <a:xfrm>
              <a:off x="10415457" y="4372036"/>
              <a:ext cx="246001" cy="2460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kreis-schraube"/>
            <p:cNvSpPr/>
            <p:nvPr/>
          </p:nvSpPr>
          <p:spPr>
            <a:xfrm>
              <a:off x="10772645" y="2649599"/>
              <a:ext cx="246001" cy="2460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" name="kreis-schraube"/>
            <p:cNvSpPr/>
            <p:nvPr/>
          </p:nvSpPr>
          <p:spPr>
            <a:xfrm>
              <a:off x="10328145" y="1257362"/>
              <a:ext cx="246001" cy="2460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kreis-schraube"/>
            <p:cNvSpPr/>
            <p:nvPr/>
          </p:nvSpPr>
          <p:spPr>
            <a:xfrm>
              <a:off x="8878757" y="1257361"/>
              <a:ext cx="246001" cy="2460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" name="kreis-schraube"/>
            <p:cNvSpPr/>
            <p:nvPr/>
          </p:nvSpPr>
          <p:spPr>
            <a:xfrm>
              <a:off x="8683495" y="2062224"/>
              <a:ext cx="246001" cy="2460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kreis-schraube"/>
            <p:cNvSpPr/>
            <p:nvPr/>
          </p:nvSpPr>
          <p:spPr>
            <a:xfrm>
              <a:off x="6988044" y="2543236"/>
              <a:ext cx="246001" cy="2460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23803" r="22020" b="23803"/>
          <a:stretch/>
        </p:blipFill>
        <p:spPr>
          <a:xfrm>
            <a:off x="5183981" y="966788"/>
            <a:ext cx="6172200" cy="4135437"/>
          </a:xfrm>
        </p:spPr>
      </p:pic>
      <p:sp>
        <p:nvSpPr>
          <p:cNvPr id="20" name="kreis-akkukabel"/>
          <p:cNvSpPr/>
          <p:nvPr/>
        </p:nvSpPr>
        <p:spPr>
          <a:xfrm>
            <a:off x="7107506" y="2390043"/>
            <a:ext cx="459916" cy="459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5" name="Thumbnail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t="21762" r="17704" b="20306"/>
          <a:stretch/>
        </p:blipFill>
        <p:spPr>
          <a:ln w="6350">
            <a:solidFill>
              <a:schemeClr val="bg1"/>
            </a:solidFill>
          </a:ln>
        </p:spPr>
      </p:pic>
      <p:pic>
        <p:nvPicPr>
          <p:cNvPr id="33" name="Thumbnail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9" t="21422" r="22089" b="23072"/>
          <a:stretch/>
        </p:blipFill>
        <p:spPr>
          <a:ln w="6350">
            <a:solidFill>
              <a:schemeClr val="bg1"/>
            </a:solidFill>
          </a:ln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2" t="21101" r="19550" b="21101"/>
          <a:stretch/>
        </p:blipFill>
        <p:spPr>
          <a:ln w="6350">
            <a:solidFill>
              <a:schemeClr val="bg1"/>
            </a:solidFill>
          </a:ln>
        </p:spPr>
      </p:pic>
      <p:sp>
        <p:nvSpPr>
          <p:cNvPr id="36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19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236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0" grpId="3" animBg="1"/>
      <p:bldP spid="38" grpId="0" animBg="1"/>
      <p:bldP spid="38" grpId="1" animBg="1"/>
      <p:bldP spid="38" grpId="2" animBg="1"/>
      <p:bldP spid="38" grpId="3" animBg="1"/>
      <p:bldP spid="40" grpId="0" animBg="1"/>
      <p:bldP spid="40" grpId="1" animBg="1"/>
      <p:bldP spid="40" grpId="2" animBg="1"/>
      <p:bldP spid="40" grpId="3" animBg="1"/>
      <p:bldP spid="41" grpId="0" animBg="1"/>
      <p:bldP spid="41" grpId="1" animBg="1"/>
      <p:bldP spid="41" grpId="2" animBg="1"/>
      <p:bldP spid="41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CMOS BATTERIE TAUSCHEN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1460P</a:t>
            </a:r>
          </a:p>
          <a:p>
            <a:r>
              <a:rPr lang="de-DE" dirty="0"/>
              <a:t>SCHWIERIGKEIT: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Juni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CMOS BATTERIE TAUSCHEN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792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WORTMANN AG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030A0"/>
      </a:accent1>
      <a:accent2>
        <a:srgbClr val="FF0000"/>
      </a:accent2>
      <a:accent3>
        <a:srgbClr val="FF0000"/>
      </a:accent3>
      <a:accent4>
        <a:srgbClr val="FF0000"/>
      </a:accent4>
      <a:accent5>
        <a:srgbClr val="FF0000"/>
      </a:accent5>
      <a:accent6>
        <a:srgbClr val="FF0000"/>
      </a:accent6>
      <a:hlink>
        <a:srgbClr val="7030A0"/>
      </a:hlink>
      <a:folHlink>
        <a:srgbClr val="7030A0"/>
      </a:folHlink>
    </a:clrScheme>
    <a:fontScheme name="WORTMANN AG">
      <a:majorFont>
        <a:latin typeface="DIN Offc Pro"/>
        <a:ea typeface=""/>
        <a:cs typeface=""/>
      </a:majorFont>
      <a:minorFont>
        <a:latin typeface="DIN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1813</Words>
  <Application>Microsoft Office PowerPoint</Application>
  <PresentationFormat>Breitbild</PresentationFormat>
  <Paragraphs>405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3" baseType="lpstr">
      <vt:lpstr>Calibri</vt:lpstr>
      <vt:lpstr>DIN Offc Pro</vt:lpstr>
      <vt:lpstr>Arial</vt:lpstr>
      <vt:lpstr>Office</vt:lpstr>
      <vt:lpstr>Inhaltsverzeichnis</vt:lpstr>
      <vt:lpstr>Bevor Sie beginnen</vt:lpstr>
      <vt:lpstr>BOTTOM CASE TAUSCHEN</vt:lpstr>
      <vt:lpstr>1. Schritt</vt:lpstr>
      <vt:lpstr>LTE MODUL EINBAUEN</vt:lpstr>
      <vt:lpstr>1. Schritt</vt:lpstr>
      <vt:lpstr>AKKU TAUSCHEN</vt:lpstr>
      <vt:lpstr>1. Schritt</vt:lpstr>
      <vt:lpstr>CMOS BATTERIE TAUSCHEN</vt:lpstr>
      <vt:lpstr>1. Schritt</vt:lpstr>
      <vt:lpstr>SSD TAUSCHEN</vt:lpstr>
      <vt:lpstr>1. Schritt</vt:lpstr>
      <vt:lpstr>WLAN MODUL TAUSCHEN</vt:lpstr>
      <vt:lpstr>1. Schritt</vt:lpstr>
      <vt:lpstr>MAINBOARD TAUSCHEN</vt:lpstr>
      <vt:lpstr>1. Schritt</vt:lpstr>
      <vt:lpstr>TOUCHPAD TAUSCHEN</vt:lpstr>
      <vt:lpstr>1. Schritt</vt:lpstr>
      <vt:lpstr>TOP CASE/ TASTATUR TAUSCHEN</vt:lpstr>
      <vt:lpstr>1. Schritt</vt:lpstr>
      <vt:lpstr>2. Schritt</vt:lpstr>
      <vt:lpstr>SCHARNIERE TAUSCHEN</vt:lpstr>
      <vt:lpstr>1. Schritt</vt:lpstr>
      <vt:lpstr>LCD DISPLAY TAUSCHEN</vt:lpstr>
      <vt:lpstr>1. Schritt</vt:lpstr>
      <vt:lpstr>Ersatzteile TERRA MOBILE 1460</vt:lpstr>
      <vt:lpstr>Ersatzteile TERRA MOBILE 1460P</vt:lpstr>
      <vt:lpstr>Ersatzteile TERRA MOBILE 1460Q</vt:lpstr>
      <vt:lpstr>Sie haben Fragen oder Anregungen?</vt:lpstr>
    </vt:vector>
  </TitlesOfParts>
  <Company>Wortmann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Jens Trautmann</dc:creator>
  <cp:lastModifiedBy>Tjark Spreen</cp:lastModifiedBy>
  <cp:revision>823</cp:revision>
  <cp:lastPrinted>2019-05-10T08:57:26Z</cp:lastPrinted>
  <dcterms:created xsi:type="dcterms:W3CDTF">2019-05-09T10:12:02Z</dcterms:created>
  <dcterms:modified xsi:type="dcterms:W3CDTF">2022-04-20T08:19:04Z</dcterms:modified>
</cp:coreProperties>
</file>