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64" r:id="rId2"/>
    <p:sldId id="261" r:id="rId3"/>
    <p:sldId id="291" r:id="rId4"/>
    <p:sldId id="262" r:id="rId5"/>
    <p:sldId id="259" r:id="rId6"/>
    <p:sldId id="32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6" r:id="rId18"/>
    <p:sldId id="277" r:id="rId19"/>
    <p:sldId id="278" r:id="rId20"/>
    <p:sldId id="289" r:id="rId21"/>
    <p:sldId id="282" r:id="rId22"/>
    <p:sldId id="283" r:id="rId23"/>
    <p:sldId id="284" r:id="rId24"/>
    <p:sldId id="290" r:id="rId25"/>
    <p:sldId id="288" r:id="rId26"/>
    <p:sldId id="292" r:id="rId27"/>
    <p:sldId id="294" r:id="rId28"/>
    <p:sldId id="293" r:id="rId29"/>
    <p:sldId id="299" r:id="rId30"/>
    <p:sldId id="295" r:id="rId31"/>
    <p:sldId id="296" r:id="rId32"/>
    <p:sldId id="297" r:id="rId33"/>
    <p:sldId id="298" r:id="rId34"/>
    <p:sldId id="300" r:id="rId35"/>
    <p:sldId id="301" r:id="rId36"/>
    <p:sldId id="302" r:id="rId37"/>
    <p:sldId id="303" r:id="rId38"/>
    <p:sldId id="304" r:id="rId39"/>
    <p:sldId id="307" r:id="rId40"/>
    <p:sldId id="305" r:id="rId41"/>
    <p:sldId id="306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3" r:id="rId57"/>
    <p:sldId id="324" r:id="rId58"/>
  </p:sldIdLst>
  <p:sldSz cx="12192000" cy="6858000"/>
  <p:notesSz cx="6858000" cy="9144000"/>
  <p:embeddedFontLst>
    <p:embeddedFont>
      <p:font typeface="DIN Offc Pro" panose="020B0504020101020102" pitchFamily="34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Wingdings 2" panose="05020102010507070707" pitchFamily="18" charset="2"/>
      <p:regular r:id="rId6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4D96"/>
    <a:srgbClr val="898989"/>
    <a:srgbClr val="E63C14"/>
    <a:srgbClr val="57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38" autoAdjust="0"/>
    <p:restoredTop sz="94660"/>
  </p:normalViewPr>
  <p:slideViewPr>
    <p:cSldViewPr snapToGrid="0">
      <p:cViewPr varScale="1">
        <p:scale>
          <a:sx n="88" d="100"/>
          <a:sy n="88" d="100"/>
        </p:scale>
        <p:origin x="68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3853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B282FC7-71B2-4C3C-BF08-57EFC9218A40}" type="datetimeFigureOut">
              <a:rPr lang="de-DE" smtClean="0"/>
              <a:t>03.12.2020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3853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5ACB629-C21E-4858-8D2F-885A859739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468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C550A7B-CA61-43DD-8359-F0FBF5B49304}" type="datetimeFigureOut">
              <a:rPr lang="de-DE" smtClean="0"/>
              <a:t>03.12.2020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5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808D677-3940-40BE-9FE7-7C9D425C6A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6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38200" y="729000"/>
            <a:ext cx="10515599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22200" y="1629000"/>
            <a:ext cx="3960000" cy="3600000"/>
          </a:xfrm>
          <a:solidFill>
            <a:srgbClr val="572381">
              <a:alpha val="80000"/>
            </a:srgbClr>
          </a:solidFill>
        </p:spPr>
        <p:txBody>
          <a:bodyPr lIns="180000" tIns="180000" rIns="180000" bIns="180000" anchor="t" anchorCtr="0">
            <a:normAutofit/>
          </a:bodyPr>
          <a:lstStyle>
            <a:lvl1pPr>
              <a:lnSpc>
                <a:spcPct val="12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122885" y="6356349"/>
            <a:ext cx="59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94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5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902525" y="125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2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4"/>
            <a:ext cx="6172200" cy="4881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570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62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470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19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slide" Target="../slides/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36" y="184350"/>
            <a:ext cx="1248814" cy="350694"/>
          </a:xfrm>
          <a:prstGeom prst="rect">
            <a:avLst/>
          </a:prstGeom>
        </p:spPr>
      </p:pic>
      <p:pic>
        <p:nvPicPr>
          <p:cNvPr id="11" name="Grafik 10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6442900"/>
            <a:ext cx="216000" cy="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1" r:id="rId3"/>
    <p:sldLayoutId id="2147483657" r:id="rId4"/>
    <p:sldLayoutId id="2147483650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84D96"/>
          </a:solidFill>
          <a:latin typeface="DIN Offc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46.xml"/><Relationship Id="rId3" Type="http://schemas.openxmlformats.org/officeDocument/2006/relationships/slide" Target="slide4.xml"/><Relationship Id="rId7" Type="http://schemas.openxmlformats.org/officeDocument/2006/relationships/slide" Target="slide23.xml"/><Relationship Id="rId12" Type="http://schemas.openxmlformats.org/officeDocument/2006/relationships/slide" Target="slide42.xml"/><Relationship Id="rId17" Type="http://schemas.openxmlformats.org/officeDocument/2006/relationships/image" Target="../media/image5.png"/><Relationship Id="rId2" Type="http://schemas.openxmlformats.org/officeDocument/2006/relationships/slide" Target="slide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37.xml"/><Relationship Id="rId5" Type="http://schemas.openxmlformats.org/officeDocument/2006/relationships/slide" Target="slide15.xml"/><Relationship Id="rId15" Type="http://schemas.openxmlformats.org/officeDocument/2006/relationships/slide" Target="slide56.xml"/><Relationship Id="rId10" Type="http://schemas.openxmlformats.org/officeDocument/2006/relationships/slide" Target="slide34.xml"/><Relationship Id="rId4" Type="http://schemas.openxmlformats.org/officeDocument/2006/relationships/slide" Target="slide8.xml"/><Relationship Id="rId9" Type="http://schemas.openxmlformats.org/officeDocument/2006/relationships/slide" Target="slide30.xml"/><Relationship Id="rId14" Type="http://schemas.openxmlformats.org/officeDocument/2006/relationships/slide" Target="slide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slide" Target="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slide" Target="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slide" Target="slid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slide" Target="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4.xml"/><Relationship Id="rId7" Type="http://schemas.openxmlformats.org/officeDocument/2006/relationships/slide" Target="slide2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9.xml"/><Relationship Id="rId5" Type="http://schemas.openxmlformats.org/officeDocument/2006/relationships/slide" Target="slide15.xml"/><Relationship Id="rId10" Type="http://schemas.openxmlformats.org/officeDocument/2006/relationships/image" Target="../media/image3.jpg"/><Relationship Id="rId4" Type="http://schemas.openxmlformats.org/officeDocument/2006/relationships/slide" Target="slide8.xml"/><Relationship Id="rId9" Type="http://schemas.openxmlformats.org/officeDocument/2006/relationships/slide" Target="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52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8.pn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slide" Target="slide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9.jpeg"/><Relationship Id="rId4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30" r="-5530"/>
          <a:stretch/>
        </p:blipFill>
        <p:spPr>
          <a:xfrm>
            <a:off x="-54769" y="729000"/>
            <a:ext cx="10515599" cy="5400000"/>
          </a:xfr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REPARATURANLEITUNG</a:t>
            </a:r>
            <a:br>
              <a:rPr lang="de-DE" dirty="0" smtClean="0"/>
            </a:br>
            <a:r>
              <a:rPr lang="de-DE" sz="2000" b="1" dirty="0" smtClean="0"/>
              <a:t>TERRA MOBILE 1550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033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r="7081"/>
          <a:stretch/>
        </p:blipFill>
        <p:spPr>
          <a:xfrm rot="10800000">
            <a:off x="5183188" y="987424"/>
            <a:ext cx="6172200" cy="48736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de-DE" dirty="0" smtClean="0"/>
              <a:t>Entfernen Sie auf der Rückseite die zehn Schrauben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10</a:t>
            </a:fld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5449205" y="1620289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Ellipse 15"/>
          <p:cNvSpPr/>
          <p:nvPr/>
        </p:nvSpPr>
        <p:spPr>
          <a:xfrm>
            <a:off x="7331110" y="159171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Ellipse 16"/>
          <p:cNvSpPr/>
          <p:nvPr/>
        </p:nvSpPr>
        <p:spPr>
          <a:xfrm>
            <a:off x="8920667" y="159171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Ellipse 17"/>
          <p:cNvSpPr/>
          <p:nvPr/>
        </p:nvSpPr>
        <p:spPr>
          <a:xfrm>
            <a:off x="10720893" y="1613145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Ellipse 18"/>
          <p:cNvSpPr/>
          <p:nvPr/>
        </p:nvSpPr>
        <p:spPr>
          <a:xfrm>
            <a:off x="10792332" y="348114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Ellipse 21"/>
          <p:cNvSpPr/>
          <p:nvPr/>
        </p:nvSpPr>
        <p:spPr>
          <a:xfrm>
            <a:off x="10706604" y="5038479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Ellipse 22"/>
          <p:cNvSpPr/>
          <p:nvPr/>
        </p:nvSpPr>
        <p:spPr>
          <a:xfrm>
            <a:off x="9335326" y="5038479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Ellipse 23"/>
          <p:cNvSpPr/>
          <p:nvPr/>
        </p:nvSpPr>
        <p:spPr>
          <a:xfrm>
            <a:off x="7263639" y="5031335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Ellipse 26"/>
          <p:cNvSpPr/>
          <p:nvPr/>
        </p:nvSpPr>
        <p:spPr>
          <a:xfrm>
            <a:off x="5406718" y="5024191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Ellipse 27"/>
          <p:cNvSpPr/>
          <p:nvPr/>
        </p:nvSpPr>
        <p:spPr>
          <a:xfrm>
            <a:off x="5313846" y="3769245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992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411842"/>
            <a:ext cx="6172200" cy="40247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</a:t>
            </a:r>
            <a:r>
              <a:rPr lang="de-DE" dirty="0" smtClean="0"/>
              <a:t>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de-DE" dirty="0"/>
              <a:t>Heben Sie das untere Gehäuse vorsichtig in Pfeilrichtung an und entfernen Sie </a:t>
            </a:r>
            <a:r>
              <a:rPr lang="de-DE" dirty="0" smtClean="0"/>
              <a:t>es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11</a:t>
            </a:fld>
            <a:endParaRPr lang="de-DE" dirty="0"/>
          </a:p>
        </p:txBody>
      </p:sp>
      <p:sp>
        <p:nvSpPr>
          <p:cNvPr id="3" name="Pfeil nach rechts 2"/>
          <p:cNvSpPr/>
          <p:nvPr/>
        </p:nvSpPr>
        <p:spPr>
          <a:xfrm rot="15213792">
            <a:off x="8039099" y="2731998"/>
            <a:ext cx="1143000" cy="683420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721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</a:t>
            </a:r>
            <a:r>
              <a:rPr lang="de-DE" dirty="0" smtClean="0"/>
              <a:t>. </a:t>
            </a:r>
            <a:r>
              <a:rPr lang="de-DE" dirty="0"/>
              <a:t>Schritt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Der Akku wird nun sichtbar</a:t>
            </a:r>
          </a:p>
          <a:p>
            <a:r>
              <a:rPr lang="de-DE" dirty="0" smtClean="0"/>
              <a:t>Achten Sie darauf, dass das Moosgummi auf der Innenseite des unteren Gehäuses angebracht ist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smtClean="0">
                <a:solidFill>
                  <a:srgbClr val="FF0000"/>
                </a:solidFill>
              </a:rPr>
              <a:t>Dies ist nur wichtig, wenn auch eine 2,5" Festplatte installiert ist</a:t>
            </a:r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" name="case mit sponge"/>
          <p:cNvPicPr>
            <a:picLocks noGrp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-151" r="6573" b="997"/>
          <a:stretch/>
        </p:blipFill>
        <p:spPr>
          <a:xfrm>
            <a:off x="5174396" y="976540"/>
            <a:ext cx="6174000" cy="4874400"/>
          </a:xfrm>
        </p:spPr>
      </p:pic>
      <p:sp>
        <p:nvSpPr>
          <p:cNvPr id="10" name="rechteck sponge"/>
          <p:cNvSpPr/>
          <p:nvPr/>
        </p:nvSpPr>
        <p:spPr>
          <a:xfrm>
            <a:off x="5705475" y="2686051"/>
            <a:ext cx="1519238" cy="37147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1" name="mainboard miniatur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745" r="6637" b="-303"/>
          <a:stretch/>
        </p:blipFill>
        <p:spPr>
          <a:xfrm>
            <a:off x="5183188" y="5856646"/>
            <a:ext cx="586800" cy="464400"/>
          </a:xfrm>
          <a:prstGeom prst="rect">
            <a:avLst/>
          </a:prstGeom>
        </p:spPr>
      </p:pic>
      <p:pic>
        <p:nvPicPr>
          <p:cNvPr id="22" name="case mit sponge miniatur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-151" r="6573" b="997"/>
          <a:stretch/>
        </p:blipFill>
        <p:spPr>
          <a:xfrm>
            <a:off x="5842614" y="5856646"/>
            <a:ext cx="586800" cy="464400"/>
          </a:xfrm>
          <a:prstGeom prst="rect">
            <a:avLst/>
          </a:prstGeom>
        </p:spPr>
      </p:pic>
      <p:pic>
        <p:nvPicPr>
          <p:cNvPr id="20" name="mainboard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8454" r="14419" b="8137"/>
          <a:stretch/>
        </p:blipFill>
        <p:spPr>
          <a:xfrm>
            <a:off x="5176300" y="977156"/>
            <a:ext cx="6174000" cy="4874400"/>
          </a:xfrm>
          <a:prstGeom prst="rect">
            <a:avLst/>
          </a:prstGeom>
        </p:spPr>
      </p:pic>
      <p:sp>
        <p:nvSpPr>
          <p:cNvPr id="18" name="rechteck akku"/>
          <p:cNvSpPr/>
          <p:nvPr/>
        </p:nvSpPr>
        <p:spPr>
          <a:xfrm>
            <a:off x="7700966" y="3605510"/>
            <a:ext cx="3045886" cy="120831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5183188" y="6213046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Rechteck 22"/>
          <p:cNvSpPr/>
          <p:nvPr/>
        </p:nvSpPr>
        <p:spPr>
          <a:xfrm>
            <a:off x="5842614" y="6213046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5" name="P2"/>
          <p:cNvSpPr/>
          <p:nvPr/>
        </p:nvSpPr>
        <p:spPr>
          <a:xfrm>
            <a:off x="6045993" y="633856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1"/>
          <p:cNvSpPr/>
          <p:nvPr/>
        </p:nvSpPr>
        <p:spPr>
          <a:xfrm>
            <a:off x="5426130" y="633856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03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</a:t>
            </a:r>
            <a:r>
              <a:rPr lang="de-DE" dirty="0"/>
              <a:t>Schritt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de-DE" dirty="0" smtClean="0"/>
              <a:t>Lösen Sie vorsichtig das Kabel vom Mainboard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Schrauben Sie danach die sechs Schrauben heraus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akku nah"/>
          <p:cNvPicPr>
            <a:picLocks noGrp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1946" r="7444" b="761"/>
          <a:stretch/>
        </p:blipFill>
        <p:spPr>
          <a:xfrm>
            <a:off x="5183188" y="987424"/>
            <a:ext cx="6174000" cy="4874400"/>
          </a:xfrm>
        </p:spPr>
      </p:pic>
      <p:sp>
        <p:nvSpPr>
          <p:cNvPr id="9" name="Ellipse 8"/>
          <p:cNvSpPr/>
          <p:nvPr/>
        </p:nvSpPr>
        <p:spPr>
          <a:xfrm>
            <a:off x="8005757" y="2093910"/>
            <a:ext cx="621503" cy="6342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Ellipse 10"/>
          <p:cNvSpPr/>
          <p:nvPr/>
        </p:nvSpPr>
        <p:spPr>
          <a:xfrm>
            <a:off x="7453304" y="2533774"/>
            <a:ext cx="257175" cy="257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Ellipse 16"/>
          <p:cNvSpPr/>
          <p:nvPr/>
        </p:nvSpPr>
        <p:spPr>
          <a:xfrm>
            <a:off x="5905501" y="2843033"/>
            <a:ext cx="257175" cy="2417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Ellipse 18"/>
          <p:cNvSpPr/>
          <p:nvPr/>
        </p:nvSpPr>
        <p:spPr>
          <a:xfrm>
            <a:off x="5228828" y="4565036"/>
            <a:ext cx="257175" cy="257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Ellipse 22"/>
          <p:cNvSpPr/>
          <p:nvPr/>
        </p:nvSpPr>
        <p:spPr>
          <a:xfrm>
            <a:off x="8496358" y="4394445"/>
            <a:ext cx="257175" cy="257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Ellipse 23"/>
          <p:cNvSpPr/>
          <p:nvPr/>
        </p:nvSpPr>
        <p:spPr>
          <a:xfrm>
            <a:off x="10406058" y="4610344"/>
            <a:ext cx="257175" cy="257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Ellipse 24"/>
          <p:cNvSpPr/>
          <p:nvPr/>
        </p:nvSpPr>
        <p:spPr>
          <a:xfrm>
            <a:off x="9769531" y="2583775"/>
            <a:ext cx="257175" cy="257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520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</a:t>
            </a:r>
            <a:r>
              <a:rPr lang="de-DE" dirty="0" smtClean="0"/>
              <a:t>. </a:t>
            </a:r>
            <a:r>
              <a:rPr lang="de-DE" dirty="0"/>
              <a:t>Schritt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de-DE" dirty="0" smtClean="0"/>
              <a:t>Heben sie den </a:t>
            </a:r>
            <a:r>
              <a:rPr lang="de-DE" dirty="0"/>
              <a:t>A</a:t>
            </a:r>
            <a:r>
              <a:rPr lang="de-DE" dirty="0" smtClean="0"/>
              <a:t>kku aus dem Computer</a:t>
            </a:r>
          </a:p>
          <a:p>
            <a:r>
              <a:rPr lang="de-DE" dirty="0" smtClean="0"/>
              <a:t>Um den Akku zu installieren, gehen Sie in umgekehrter Reihenfolge vor 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3988" y="6361339"/>
            <a:ext cx="2743200" cy="365125"/>
          </a:xfrm>
        </p:spPr>
        <p:txBody>
          <a:bodyPr/>
          <a:lstStyle/>
          <a:p>
            <a:fld id="{EDBBCAA3-C96A-44FD-8008-FD7B37EC54AC}" type="slidenum">
              <a:rPr lang="de-DE" smtClean="0"/>
              <a:t>14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4" name="akku ausgebaut miniatur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-157" r="7621" b="157"/>
          <a:stretch/>
        </p:blipFill>
        <p:spPr>
          <a:xfrm>
            <a:off x="5852991" y="5883181"/>
            <a:ext cx="586800" cy="462264"/>
          </a:xfrm>
          <a:prstGeom prst="rect">
            <a:avLst/>
          </a:prstGeom>
        </p:spPr>
      </p:pic>
      <p:pic>
        <p:nvPicPr>
          <p:cNvPr id="15" name="akku ausgebaut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t="439" r="7729" b="157"/>
          <a:stretch/>
        </p:blipFill>
        <p:spPr>
          <a:xfrm>
            <a:off x="5183189" y="985530"/>
            <a:ext cx="6174000" cy="4874400"/>
          </a:xfrm>
          <a:prstGeom prst="rect">
            <a:avLst/>
          </a:prstGeom>
        </p:spPr>
      </p:pic>
      <p:pic>
        <p:nvPicPr>
          <p:cNvPr id="23" name="akku ansicht miniatu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7809"/>
          <a:stretch>
            <a:fillRect/>
          </a:stretch>
        </p:blipFill>
        <p:spPr>
          <a:xfrm>
            <a:off x="5183189" y="5883182"/>
            <a:ext cx="586800" cy="463343"/>
          </a:xfrm>
          <a:prstGeom prst="rect">
            <a:avLst/>
          </a:prstGeom>
        </p:spPr>
      </p:pic>
      <p:pic>
        <p:nvPicPr>
          <p:cNvPr id="11" name="akku ansicht"/>
          <p:cNvPicPr>
            <a:picLocks noGrp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293" r="7585" b="350"/>
          <a:stretch/>
        </p:blipFill>
        <p:spPr>
          <a:xfrm>
            <a:off x="5183188" y="987424"/>
            <a:ext cx="6174000" cy="4874400"/>
          </a:xfrm>
        </p:spPr>
      </p:pic>
      <p:grpSp>
        <p:nvGrpSpPr>
          <p:cNvPr id="17" name="Pfeil"/>
          <p:cNvGrpSpPr/>
          <p:nvPr/>
        </p:nvGrpSpPr>
        <p:grpSpPr>
          <a:xfrm>
            <a:off x="8241143" y="2389572"/>
            <a:ext cx="1179871" cy="1260987"/>
            <a:chOff x="8241143" y="2389572"/>
            <a:chExt cx="1179871" cy="1260987"/>
          </a:xfrm>
        </p:grpSpPr>
        <p:sp>
          <p:nvSpPr>
            <p:cNvPr id="12" name="Bogen 11"/>
            <p:cNvSpPr/>
            <p:nvPr/>
          </p:nvSpPr>
          <p:spPr>
            <a:xfrm rot="2177433">
              <a:off x="8241143" y="2389572"/>
              <a:ext cx="1179871" cy="1260987"/>
            </a:xfrm>
            <a:prstGeom prst="arc">
              <a:avLst/>
            </a:prstGeom>
            <a:noFill/>
            <a:ln w="762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>
                <a:ln w="38100">
                  <a:solidFill>
                    <a:schemeClr val="tx1"/>
                  </a:solidFill>
                </a:ln>
                <a:solidFill>
                  <a:srgbClr val="E63C14"/>
                </a:solidFill>
              </a:endParaRPr>
            </a:p>
          </p:txBody>
        </p:sp>
        <p:sp>
          <p:nvSpPr>
            <p:cNvPr id="13" name="Gleichschenkliges Dreieck 12"/>
            <p:cNvSpPr/>
            <p:nvPr/>
          </p:nvSpPr>
          <p:spPr>
            <a:xfrm rot="12966049">
              <a:off x="9057014" y="3334369"/>
              <a:ext cx="331470" cy="285750"/>
            </a:xfrm>
            <a:prstGeom prst="triangle">
              <a:avLst/>
            </a:prstGeom>
            <a:solidFill>
              <a:schemeClr val="accent5"/>
            </a:solidFill>
            <a:ln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n>
                  <a:solidFill>
                    <a:schemeClr val="accent3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sp>
        <p:nvSpPr>
          <p:cNvPr id="14" name="Rechteck 13"/>
          <p:cNvSpPr/>
          <p:nvPr/>
        </p:nvSpPr>
        <p:spPr>
          <a:xfrm>
            <a:off x="5183189" y="6238525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5852991" y="6237445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8" name="P2"/>
          <p:cNvSpPr/>
          <p:nvPr/>
        </p:nvSpPr>
        <p:spPr>
          <a:xfrm>
            <a:off x="6096384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1"/>
          <p:cNvSpPr/>
          <p:nvPr/>
        </p:nvSpPr>
        <p:spPr>
          <a:xfrm>
            <a:off x="5426130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96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FESTPLATTE TAUSCHEN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TERRA MOBILE 1550</a:t>
            </a:r>
          </a:p>
          <a:p>
            <a:r>
              <a:rPr lang="de-DE" dirty="0"/>
              <a:t>Schwierigkeit: </a:t>
            </a:r>
            <a:r>
              <a:rPr lang="de-DE" dirty="0" smtClean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90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  <a:buBlip>
                <a:blip r:embed="rId2"/>
              </a:buBlip>
            </a:pPr>
            <a:r>
              <a:rPr lang="de-DE" dirty="0">
                <a:solidFill>
                  <a:schemeClr val="accent2"/>
                </a:solidFill>
              </a:rPr>
              <a:t>Bevor Sie </a:t>
            </a:r>
            <a:r>
              <a:rPr lang="de-DE" dirty="0" smtClean="0">
                <a:solidFill>
                  <a:schemeClr val="accent2"/>
                </a:solidFill>
              </a:rPr>
              <a:t>anfangen, </a:t>
            </a:r>
            <a:r>
              <a:rPr lang="de-DE" dirty="0">
                <a:solidFill>
                  <a:schemeClr val="accent2"/>
                </a:solidFill>
              </a:rPr>
              <a:t>schalten Sie das Notebook aus!</a:t>
            </a:r>
          </a:p>
          <a:p>
            <a:r>
              <a:rPr lang="de-DE" dirty="0" smtClean="0">
                <a:hlinkClick r:id="rId3" action="ppaction://hlinksldjump"/>
              </a:rPr>
              <a:t>Entfernen Sie die Tastatur</a:t>
            </a:r>
            <a:endParaRPr lang="de-DE" dirty="0"/>
          </a:p>
          <a:p>
            <a:r>
              <a:rPr lang="de-DE" dirty="0" smtClean="0">
                <a:hlinkClick r:id="rId4" action="ppaction://hlinksldjump"/>
              </a:rPr>
              <a:t>Entfernen Sie den Akku: </a:t>
            </a:r>
            <a:r>
              <a:rPr lang="de-DE" dirty="0" smtClean="0"/>
              <a:t>Unter Umständen kann es auch ausreichen, das Stromkabel vom Mainboard zu trennen, ohne den gesamten Akku auszubauen</a:t>
            </a:r>
          </a:p>
          <a:p>
            <a:pPr marL="0" indent="0">
              <a:buClr>
                <a:srgbClr val="FF0000"/>
              </a:buClr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16</a:t>
            </a:fld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7278005" y="4058729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9638202" y="4056307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0831207" y="267756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Bildplatzhalter 6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-19416" r="-2" b="-19258"/>
          <a:stretch/>
        </p:blipFill>
        <p:spPr>
          <a:xfrm>
            <a:off x="5183188" y="979474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187316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</a:t>
            </a:r>
            <a:r>
              <a:rPr lang="de-DE" dirty="0" smtClean="0"/>
              <a:t>. </a:t>
            </a:r>
            <a:r>
              <a:rPr lang="de-DE" dirty="0"/>
              <a:t>Schritt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Die Festplatte wird nun sichtbar</a:t>
            </a:r>
          </a:p>
          <a:p>
            <a:r>
              <a:rPr lang="de-DE" dirty="0" smtClean="0"/>
              <a:t>Achten Sie darauf, dass das Moosgummi auf der Innenseite des unteren Gehäuses angebracht ist</a:t>
            </a:r>
            <a:endParaRPr lang="de-DE" dirty="0">
              <a:solidFill>
                <a:schemeClr val="accent1"/>
              </a:solidFill>
            </a:endParaRP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" name="case mit sponge"/>
          <p:cNvPicPr>
            <a:picLocks noGrp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-151" r="6573" b="997"/>
          <a:stretch/>
        </p:blipFill>
        <p:spPr>
          <a:xfrm>
            <a:off x="5172302" y="886526"/>
            <a:ext cx="6172200" cy="4874400"/>
          </a:xfrm>
        </p:spPr>
      </p:pic>
      <p:sp>
        <p:nvSpPr>
          <p:cNvPr id="10" name="rechteck sponge"/>
          <p:cNvSpPr/>
          <p:nvPr/>
        </p:nvSpPr>
        <p:spPr>
          <a:xfrm>
            <a:off x="5705475" y="2603501"/>
            <a:ext cx="1519238" cy="37147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1" name="mainboard miniatu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745" r="6637" b="-303"/>
          <a:stretch/>
        </p:blipFill>
        <p:spPr>
          <a:xfrm>
            <a:off x="5183188" y="5856647"/>
            <a:ext cx="586800" cy="460666"/>
          </a:xfrm>
          <a:prstGeom prst="rect">
            <a:avLst/>
          </a:prstGeom>
        </p:spPr>
      </p:pic>
      <p:pic>
        <p:nvPicPr>
          <p:cNvPr id="22" name="case mit sponge miniatur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-151" r="6573" b="997"/>
          <a:stretch/>
        </p:blipFill>
        <p:spPr>
          <a:xfrm>
            <a:off x="5875272" y="5856646"/>
            <a:ext cx="586800" cy="464400"/>
          </a:xfrm>
          <a:prstGeom prst="rect">
            <a:avLst/>
          </a:prstGeom>
        </p:spPr>
      </p:pic>
      <p:pic>
        <p:nvPicPr>
          <p:cNvPr id="20" name="mainboard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t="9323" r="15775" b="8226"/>
          <a:stretch/>
        </p:blipFill>
        <p:spPr>
          <a:xfrm>
            <a:off x="5170714" y="892629"/>
            <a:ext cx="6172200" cy="4874400"/>
          </a:xfrm>
          <a:prstGeom prst="rect">
            <a:avLst/>
          </a:prstGeom>
        </p:spPr>
      </p:pic>
      <p:sp>
        <p:nvSpPr>
          <p:cNvPr id="18" name="rechteck festplatte"/>
          <p:cNvSpPr/>
          <p:nvPr/>
        </p:nvSpPr>
        <p:spPr>
          <a:xfrm>
            <a:off x="5705475" y="3570516"/>
            <a:ext cx="1838325" cy="130628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5183188" y="6209313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5875272" y="6213046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5" name="P2"/>
          <p:cNvSpPr/>
          <p:nvPr/>
        </p:nvSpPr>
        <p:spPr>
          <a:xfrm>
            <a:off x="6096384" y="6350472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1"/>
          <p:cNvSpPr/>
          <p:nvPr/>
        </p:nvSpPr>
        <p:spPr>
          <a:xfrm>
            <a:off x="5426130" y="6350472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51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</a:t>
            </a:r>
            <a:r>
              <a:rPr lang="de-DE" dirty="0" smtClean="0"/>
              <a:t>. </a:t>
            </a:r>
            <a:r>
              <a:rPr lang="de-DE" dirty="0"/>
              <a:t>Schritt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de-DE" dirty="0" smtClean="0"/>
              <a:t>Lösen Sie vorsichtig das Kabel von der Festplatte</a:t>
            </a:r>
            <a:endParaRPr lang="de-DE" dirty="0"/>
          </a:p>
          <a:p>
            <a:pPr>
              <a:buClr>
                <a:schemeClr val="tx1"/>
              </a:buClr>
            </a:pPr>
            <a:r>
              <a:rPr lang="de-DE" dirty="0" smtClean="0"/>
              <a:t>Heben Sie die Festplatte aus dem Schacht</a:t>
            </a:r>
          </a:p>
          <a:p>
            <a:pPr>
              <a:buClr>
                <a:schemeClr val="tx1"/>
              </a:buClr>
            </a:pPr>
            <a:r>
              <a:rPr lang="de-DE" dirty="0" smtClean="0"/>
              <a:t>Um eine Festplatte zu installieren, gehen Sie bitte in umgekehrter Reihenfolge vor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smtClean="0">
                <a:solidFill>
                  <a:schemeClr val="accent2"/>
                </a:solidFill>
              </a:rPr>
              <a:t>Neue HDDs sind unbeschrieben. Stellen Sie vor dem Tausch sicher, dass sie die Daten die Sie behalten möchten, gesichert sind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smtClean="0">
                <a:solidFill>
                  <a:schemeClr val="accent2"/>
                </a:solidFill>
              </a:rPr>
              <a:t>Die </a:t>
            </a:r>
            <a:r>
              <a:rPr lang="de-DE" dirty="0">
                <a:solidFill>
                  <a:schemeClr val="accent2"/>
                </a:solidFill>
              </a:rPr>
              <a:t>2,5 </a:t>
            </a:r>
            <a:r>
              <a:rPr lang="de-DE" dirty="0" smtClean="0">
                <a:solidFill>
                  <a:schemeClr val="accent2"/>
                </a:solidFill>
              </a:rPr>
              <a:t>Zoll Ersatzfestplatte darf nicht höher als 7,0 mm sein</a:t>
            </a:r>
          </a:p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endParaRPr lang="de-DE" dirty="0" smtClean="0">
              <a:solidFill>
                <a:schemeClr val="accent2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5" name="entfernt miniatur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469" r="8225" b="-469"/>
          <a:stretch/>
        </p:blipFill>
        <p:spPr>
          <a:xfrm>
            <a:off x="5895377" y="5857082"/>
            <a:ext cx="586800" cy="464400"/>
          </a:xfrm>
          <a:prstGeom prst="rect">
            <a:avLst/>
          </a:prstGeom>
        </p:spPr>
      </p:pic>
      <p:pic>
        <p:nvPicPr>
          <p:cNvPr id="24" name="hdd miniatur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t="27008" r="34110" b="4127"/>
          <a:stretch/>
        </p:blipFill>
        <p:spPr>
          <a:xfrm>
            <a:off x="5183188" y="5857082"/>
            <a:ext cx="586800" cy="464400"/>
          </a:xfrm>
          <a:prstGeom prst="rect">
            <a:avLst/>
          </a:prstGeom>
        </p:spPr>
      </p:pic>
      <p:pic>
        <p:nvPicPr>
          <p:cNvPr id="19" name="entfernt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469" r="8225" b="-469"/>
          <a:stretch/>
        </p:blipFill>
        <p:spPr>
          <a:xfrm>
            <a:off x="5190808" y="942975"/>
            <a:ext cx="6174000" cy="4873625"/>
          </a:xfrm>
          <a:prstGeom prst="rect">
            <a:avLst/>
          </a:prstGeom>
        </p:spPr>
      </p:pic>
      <p:pic>
        <p:nvPicPr>
          <p:cNvPr id="15" name="hdd"/>
          <p:cNvPicPr>
            <a:picLocks noGrp="1" noChangeAspect="1"/>
          </p:cNvPicPr>
          <p:nvPr>
            <p:ph type="pic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28547" r="34855" b="2589"/>
          <a:stretch/>
        </p:blipFill>
        <p:spPr>
          <a:xfrm>
            <a:off x="5183188" y="942975"/>
            <a:ext cx="6172200" cy="4873625"/>
          </a:xfrm>
        </p:spPr>
      </p:pic>
      <p:sp>
        <p:nvSpPr>
          <p:cNvPr id="17" name="rechteck hdd"/>
          <p:cNvSpPr/>
          <p:nvPr/>
        </p:nvSpPr>
        <p:spPr>
          <a:xfrm>
            <a:off x="8351518" y="3302904"/>
            <a:ext cx="457200" cy="1289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5183188" y="6213482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5895377" y="6213482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4" name="P2"/>
          <p:cNvSpPr/>
          <p:nvPr/>
        </p:nvSpPr>
        <p:spPr>
          <a:xfrm>
            <a:off x="6138770" y="6343329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1"/>
          <p:cNvSpPr/>
          <p:nvPr/>
        </p:nvSpPr>
        <p:spPr>
          <a:xfrm>
            <a:off x="5426130" y="6343329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87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M.2 SSD TAUSCHEN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TERRA MOBILE 1550</a:t>
            </a:r>
          </a:p>
          <a:p>
            <a:r>
              <a:rPr lang="de-DE" dirty="0"/>
              <a:t>Schwierigkeit: </a:t>
            </a:r>
            <a:r>
              <a:rPr lang="de-DE" dirty="0" smtClean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911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Inhaltsverzeichnis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dirty="0" smtClean="0">
                <a:solidFill>
                  <a:srgbClr val="784D96"/>
                </a:solidFill>
                <a:hlinkClick r:id="rId2" action="ppaction://hlinksldjump"/>
              </a:rPr>
              <a:t>Bevor Sie beginnen</a:t>
            </a:r>
            <a:endParaRPr lang="de-DE" sz="2000" dirty="0" smtClean="0">
              <a:solidFill>
                <a:srgbClr val="784D96"/>
              </a:solidFill>
            </a:endParaRPr>
          </a:p>
          <a:p>
            <a:pPr>
              <a:buClr>
                <a:srgbClr val="784D96"/>
              </a:buClr>
              <a:buFont typeface="Calibri" panose="020F0502020204030204" pitchFamily="34" charset="0"/>
              <a:buChar char="●"/>
            </a:pPr>
            <a:r>
              <a:rPr lang="de-DE" sz="2000" dirty="0" smtClean="0">
                <a:hlinkClick r:id="rId3" action="ppaction://hlinksldjump"/>
              </a:rPr>
              <a:t>Tastatur tauschen</a:t>
            </a:r>
            <a:endParaRPr lang="de-DE" sz="2000" dirty="0" smtClean="0"/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 smtClean="0">
                <a:solidFill>
                  <a:schemeClr val="accent1"/>
                </a:solidFill>
                <a:hlinkClick r:id="rId4" action="ppaction://hlinksldjump"/>
              </a:rPr>
              <a:t>Akku tauschen</a:t>
            </a:r>
            <a:endParaRPr lang="de-DE" sz="2000" dirty="0" smtClean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 smtClean="0">
                <a:solidFill>
                  <a:schemeClr val="accent1"/>
                </a:solidFill>
                <a:hlinkClick r:id="rId5" action="ppaction://hlinksldjump"/>
              </a:rPr>
              <a:t>Festplatte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 smtClean="0">
                <a:solidFill>
                  <a:schemeClr val="accent1"/>
                </a:solidFill>
                <a:hlinkClick r:id="rId6" action="ppaction://hlinksldjump"/>
              </a:rPr>
              <a:t>M.2 SSD tauschen</a:t>
            </a:r>
            <a:endParaRPr lang="de-DE" sz="2000" u="sng" dirty="0" smtClean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 smtClean="0">
                <a:solidFill>
                  <a:schemeClr val="accent1"/>
                </a:solidFill>
                <a:hlinkClick r:id="rId7" action="ppaction://hlinksldjump"/>
              </a:rPr>
              <a:t>Arbeitsspeicher tauschen</a:t>
            </a:r>
            <a:endParaRPr lang="de-DE" sz="2000" u="sng" dirty="0" smtClean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 smtClean="0">
                <a:solidFill>
                  <a:schemeClr val="accent1"/>
                </a:solidFill>
                <a:hlinkClick r:id="rId8" action="ppaction://hlinksldjump"/>
              </a:rPr>
              <a:t>Lüfter tauschen</a:t>
            </a:r>
            <a:endParaRPr lang="de-DE" sz="2000" u="sng" dirty="0">
              <a:solidFill>
                <a:schemeClr val="accent1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dirty="0" smtClean="0">
                <a:solidFill>
                  <a:srgbClr val="784D96"/>
                </a:solidFill>
                <a:hlinkClick r:id="rId9" action="ppaction://hlinksldjump"/>
              </a:rPr>
              <a:t>WLAN Modul tauschen</a:t>
            </a:r>
            <a:endParaRPr lang="de-DE" sz="2000" dirty="0" smtClean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 smtClean="0">
                <a:solidFill>
                  <a:srgbClr val="784D96"/>
                </a:solidFill>
                <a:hlinkClick r:id="rId10" action="ppaction://hlinksldjump"/>
              </a:rPr>
              <a:t>BIOS Batterie tauschen</a:t>
            </a:r>
            <a:endParaRPr lang="de-DE" sz="2000" dirty="0" smtClean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 smtClean="0">
                <a:solidFill>
                  <a:srgbClr val="784D96"/>
                </a:solidFill>
                <a:hlinkClick r:id="rId11" action="ppaction://hlinksldjump"/>
              </a:rPr>
              <a:t>Mainboard tauschen</a:t>
            </a:r>
            <a:endParaRPr lang="de-DE" sz="2000" dirty="0" smtClean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 smtClean="0">
                <a:solidFill>
                  <a:srgbClr val="784D96"/>
                </a:solidFill>
                <a:hlinkClick r:id="rId12" action="ppaction://hlinksldjump"/>
              </a:rPr>
              <a:t>Top Case tauschen</a:t>
            </a:r>
            <a:endParaRPr lang="de-DE" sz="2000" dirty="0" smtClean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 smtClean="0">
                <a:solidFill>
                  <a:srgbClr val="784D96"/>
                </a:solidFill>
                <a:hlinkClick r:id="rId13" action="ppaction://hlinksldjump"/>
              </a:rPr>
              <a:t>LCD Display tauschen</a:t>
            </a:r>
            <a:endParaRPr lang="de-DE" sz="2000" dirty="0" smtClean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 smtClean="0">
                <a:solidFill>
                  <a:srgbClr val="784D96"/>
                </a:solidFill>
                <a:hlinkClick r:id="rId14" action="ppaction://hlinksldjump"/>
              </a:rPr>
              <a:t>LCD Back Cover tauschen</a:t>
            </a:r>
            <a:endParaRPr lang="de-DE" sz="2000" dirty="0" smtClean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 smtClean="0">
                <a:solidFill>
                  <a:srgbClr val="784D96"/>
                </a:solidFill>
                <a:hlinkClick r:id="rId15" action="ppaction://hlinksldjump"/>
              </a:rPr>
              <a:t>Ersatzteile</a:t>
            </a: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" y="5201495"/>
            <a:ext cx="914402" cy="6035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34" y="5253386"/>
            <a:ext cx="2340634" cy="4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  <a:buBlip>
                <a:blip r:embed="rId2"/>
              </a:buBlip>
            </a:pPr>
            <a:r>
              <a:rPr lang="de-DE" dirty="0">
                <a:solidFill>
                  <a:schemeClr val="accent2"/>
                </a:solidFill>
              </a:rPr>
              <a:t>Bevor Sie </a:t>
            </a:r>
            <a:r>
              <a:rPr lang="de-DE" dirty="0" smtClean="0">
                <a:solidFill>
                  <a:schemeClr val="accent2"/>
                </a:solidFill>
              </a:rPr>
              <a:t>anfangen, </a:t>
            </a:r>
            <a:r>
              <a:rPr lang="de-DE" dirty="0">
                <a:solidFill>
                  <a:schemeClr val="accent2"/>
                </a:solidFill>
              </a:rPr>
              <a:t>schalten Sie das Notebook aus!</a:t>
            </a:r>
          </a:p>
          <a:p>
            <a:r>
              <a:rPr lang="de-DE" dirty="0" smtClean="0">
                <a:hlinkClick r:id="rId3" action="ppaction://hlinksldjump"/>
              </a:rPr>
              <a:t>Entfernen Sie die Tastatur</a:t>
            </a:r>
            <a:endParaRPr lang="de-DE" dirty="0"/>
          </a:p>
          <a:p>
            <a:r>
              <a:rPr lang="de-DE" dirty="0" smtClean="0">
                <a:hlinkClick r:id="rId4" action="ppaction://hlinksldjump"/>
              </a:rPr>
              <a:t>Entfernen Sie den Akku: </a:t>
            </a:r>
            <a:r>
              <a:rPr lang="de-DE" dirty="0" smtClean="0"/>
              <a:t>Unter Umständen kann es auch ausreichen, das Stromkabel vom Mainboard zu trennen, ohne den gesamten Akku auszubauen</a:t>
            </a:r>
          </a:p>
          <a:p>
            <a:pPr marL="0" indent="0">
              <a:buClr>
                <a:srgbClr val="FF0000"/>
              </a:buClr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20</a:t>
            </a:fld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7278005" y="4058729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9638202" y="4056307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0831207" y="267756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Bildplatzhalter 6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" t="-19289" r="-229" b="-19500"/>
          <a:stretch/>
        </p:blipFill>
        <p:spPr/>
      </p:pic>
    </p:spTree>
    <p:extLst>
      <p:ext uri="{BB962C8B-B14F-4D97-AF65-F5344CB8AC3E}">
        <p14:creationId xmlns:p14="http://schemas.microsoft.com/office/powerpoint/2010/main" val="155135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</a:t>
            </a:r>
            <a:r>
              <a:rPr lang="de-DE" dirty="0" smtClean="0"/>
              <a:t>. </a:t>
            </a:r>
            <a:r>
              <a:rPr lang="de-DE" dirty="0"/>
              <a:t>Schritt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Die M.2 SSD wird nun sichtbar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Lösen Sie die Schraube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Das M.2 SSD Modul wie dargestellt herausziehen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21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" name="case mit sponge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-151" r="6573" b="997"/>
          <a:stretch/>
        </p:blipFill>
        <p:spPr>
          <a:xfrm>
            <a:off x="5183188" y="987426"/>
            <a:ext cx="6172200" cy="4832350"/>
          </a:xfrm>
        </p:spPr>
      </p:pic>
      <p:sp>
        <p:nvSpPr>
          <p:cNvPr id="10" name="rechteck sponge"/>
          <p:cNvSpPr/>
          <p:nvPr/>
        </p:nvSpPr>
        <p:spPr>
          <a:xfrm>
            <a:off x="5705475" y="2686051"/>
            <a:ext cx="1519238" cy="37147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1" name="mainboard miniatur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745" r="6637" b="-303"/>
          <a:stretch/>
        </p:blipFill>
        <p:spPr>
          <a:xfrm>
            <a:off x="5183188" y="5856647"/>
            <a:ext cx="586800" cy="464400"/>
          </a:xfrm>
          <a:prstGeom prst="rect">
            <a:avLst/>
          </a:prstGeom>
        </p:spPr>
      </p:pic>
      <p:pic>
        <p:nvPicPr>
          <p:cNvPr id="8" name="ssd nah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r="3704"/>
          <a:stretch/>
        </p:blipFill>
        <p:spPr>
          <a:xfrm>
            <a:off x="5189284" y="971545"/>
            <a:ext cx="6174000" cy="4874400"/>
          </a:xfrm>
          <a:prstGeom prst="rect">
            <a:avLst/>
          </a:prstGeom>
        </p:spPr>
      </p:pic>
      <p:pic>
        <p:nvPicPr>
          <p:cNvPr id="14" name="ssd nah miniatur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r="3704"/>
          <a:stretch/>
        </p:blipFill>
        <p:spPr>
          <a:xfrm>
            <a:off x="5874608" y="5855569"/>
            <a:ext cx="594000" cy="464400"/>
          </a:xfrm>
          <a:prstGeom prst="rect">
            <a:avLst/>
          </a:prstGeom>
        </p:spPr>
      </p:pic>
      <p:sp>
        <p:nvSpPr>
          <p:cNvPr id="9" name="Ellipse schraube"/>
          <p:cNvSpPr/>
          <p:nvPr/>
        </p:nvSpPr>
        <p:spPr>
          <a:xfrm>
            <a:off x="9348471" y="2928932"/>
            <a:ext cx="424180" cy="4241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Pfeil nach rechts 16"/>
          <p:cNvSpPr/>
          <p:nvPr/>
        </p:nvSpPr>
        <p:spPr>
          <a:xfrm>
            <a:off x="8343900" y="2402506"/>
            <a:ext cx="784860" cy="469282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" name="mainboard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1" t="10511" r="16150" b="7957"/>
          <a:stretch/>
        </p:blipFill>
        <p:spPr>
          <a:xfrm>
            <a:off x="5183188" y="974691"/>
            <a:ext cx="6174000" cy="4874400"/>
          </a:xfrm>
          <a:prstGeom prst="rect">
            <a:avLst/>
          </a:prstGeom>
        </p:spPr>
      </p:pic>
      <p:sp>
        <p:nvSpPr>
          <p:cNvPr id="18" name="rechteck festplatte"/>
          <p:cNvSpPr/>
          <p:nvPr/>
        </p:nvSpPr>
        <p:spPr>
          <a:xfrm>
            <a:off x="9340850" y="2523670"/>
            <a:ext cx="1549400" cy="5334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5183188" y="621304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5874608" y="6211969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23" name="P2"/>
          <p:cNvSpPr/>
          <p:nvPr/>
        </p:nvSpPr>
        <p:spPr>
          <a:xfrm>
            <a:off x="6096384" y="6350472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1"/>
          <p:cNvSpPr/>
          <p:nvPr/>
        </p:nvSpPr>
        <p:spPr>
          <a:xfrm>
            <a:off x="5426130" y="6350472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2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</a:t>
            </a:r>
            <a:r>
              <a:rPr lang="de-DE" dirty="0" smtClean="0"/>
              <a:t>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Um eine Festplatte zu installieren, gehen Sie bitte in umgekehrter Reihenfolge </a:t>
            </a:r>
            <a:r>
              <a:rPr lang="de-DE" dirty="0" smtClean="0"/>
              <a:t>vor</a:t>
            </a:r>
          </a:p>
          <a:p>
            <a:pPr lvl="0"/>
            <a:r>
              <a:rPr lang="de-DE" dirty="0"/>
              <a:t>Es können M.2 SSD Module in unterschiedlichen Längen eingebaut werden. Nutzen Sie den M.2-Adapter aus dem beiliegenden Zubehör bei Verwendung von kürzeren </a:t>
            </a:r>
            <a:r>
              <a:rPr lang="de-DE" dirty="0" smtClean="0"/>
              <a:t>M.2-Modulen. Siehe </a:t>
            </a:r>
            <a:r>
              <a:rPr lang="de-DE" dirty="0"/>
              <a:t>Bild 2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22</a:t>
            </a:fld>
            <a:endParaRPr lang="de-DE" dirty="0"/>
          </a:p>
        </p:txBody>
      </p:sp>
      <p:pic>
        <p:nvPicPr>
          <p:cNvPr id="3" name="eingebaut neu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r="5400"/>
          <a:stretch/>
        </p:blipFill>
        <p:spPr>
          <a:xfrm>
            <a:off x="5179867" y="920264"/>
            <a:ext cx="6173933" cy="4874400"/>
          </a:xfrm>
          <a:prstGeom prst="rect">
            <a:avLst/>
          </a:prstGeom>
        </p:spPr>
      </p:pic>
      <p:pic>
        <p:nvPicPr>
          <p:cNvPr id="12" name="eingebaut neu miniatur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r="5400"/>
          <a:stretch/>
        </p:blipFill>
        <p:spPr>
          <a:xfrm>
            <a:off x="5887893" y="5846523"/>
            <a:ext cx="586800" cy="464400"/>
          </a:xfrm>
          <a:prstGeom prst="rect">
            <a:avLst/>
          </a:prstGeom>
        </p:spPr>
      </p:pic>
      <p:pic>
        <p:nvPicPr>
          <p:cNvPr id="11" name="ssd einbauen"/>
          <p:cNvPicPr>
            <a:picLocks noGrp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717" r="6341"/>
          <a:stretch/>
        </p:blipFill>
        <p:spPr>
          <a:xfrm>
            <a:off x="5183188" y="911472"/>
            <a:ext cx="6172200" cy="4874400"/>
          </a:xfrm>
        </p:spPr>
      </p:pic>
      <p:pic>
        <p:nvPicPr>
          <p:cNvPr id="10" name="ssd einbauen minatur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717" r="6341"/>
          <a:stretch/>
        </p:blipFill>
        <p:spPr>
          <a:xfrm>
            <a:off x="5179867" y="5846523"/>
            <a:ext cx="586800" cy="4644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5183188" y="621304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5874608" y="6211969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5" name="P2"/>
          <p:cNvSpPr/>
          <p:nvPr/>
        </p:nvSpPr>
        <p:spPr>
          <a:xfrm>
            <a:off x="6096384" y="6319512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1"/>
          <p:cNvSpPr/>
          <p:nvPr/>
        </p:nvSpPr>
        <p:spPr>
          <a:xfrm>
            <a:off x="5426130" y="6319512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73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600" dirty="0" smtClean="0"/>
              <a:t>ARBEITSSPEICHER TAUSCHEN</a:t>
            </a:r>
            <a:endParaRPr lang="de-DE" sz="5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TERRA MOBILE 1550</a:t>
            </a:r>
          </a:p>
          <a:p>
            <a:r>
              <a:rPr lang="de-DE" dirty="0"/>
              <a:t>Schwierigkeit: </a:t>
            </a:r>
            <a:r>
              <a:rPr lang="de-DE" dirty="0" smtClean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147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  <a:buBlip>
                <a:blip r:embed="rId2"/>
              </a:buBlip>
            </a:pPr>
            <a:r>
              <a:rPr lang="de-DE" dirty="0">
                <a:solidFill>
                  <a:schemeClr val="accent2"/>
                </a:solidFill>
              </a:rPr>
              <a:t>Bevor Sie </a:t>
            </a:r>
            <a:r>
              <a:rPr lang="de-DE" dirty="0" smtClean="0">
                <a:solidFill>
                  <a:schemeClr val="accent2"/>
                </a:solidFill>
              </a:rPr>
              <a:t>anfangen, </a:t>
            </a:r>
            <a:r>
              <a:rPr lang="de-DE" dirty="0">
                <a:solidFill>
                  <a:schemeClr val="accent2"/>
                </a:solidFill>
              </a:rPr>
              <a:t>schalten Sie das Notebook aus!</a:t>
            </a:r>
          </a:p>
          <a:p>
            <a:r>
              <a:rPr lang="de-DE" dirty="0" smtClean="0">
                <a:hlinkClick r:id="rId3" action="ppaction://hlinksldjump"/>
              </a:rPr>
              <a:t>Entfernen Sie die Tastatur</a:t>
            </a:r>
            <a:endParaRPr lang="de-DE" dirty="0"/>
          </a:p>
          <a:p>
            <a:r>
              <a:rPr lang="de-DE" dirty="0" smtClean="0">
                <a:hlinkClick r:id="rId4" action="ppaction://hlinksldjump"/>
              </a:rPr>
              <a:t>Entfernen Sie den Akku: </a:t>
            </a:r>
            <a:r>
              <a:rPr lang="de-DE" dirty="0" smtClean="0"/>
              <a:t>Unter Umständen kann es auch ausreichen, das Stromkabel vom Mainboard zu trennen, ohne den gesamten Akku auszubauen</a:t>
            </a:r>
          </a:p>
          <a:p>
            <a:pPr marL="0" indent="0">
              <a:buClr>
                <a:srgbClr val="FF0000"/>
              </a:buClr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24</a:t>
            </a:fld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7278005" y="4058729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9638202" y="4056307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0831207" y="267756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Bildplatzhalter 6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-19190" r="-227" b="-19484"/>
          <a:stretch/>
        </p:blipFill>
        <p:spPr/>
      </p:pic>
    </p:spTree>
    <p:extLst>
      <p:ext uri="{BB962C8B-B14F-4D97-AF65-F5344CB8AC3E}">
        <p14:creationId xmlns:p14="http://schemas.microsoft.com/office/powerpoint/2010/main" val="192105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</a:t>
            </a:r>
            <a:r>
              <a:rPr lang="de-DE" dirty="0" smtClean="0"/>
              <a:t>. </a:t>
            </a:r>
            <a:r>
              <a:rPr lang="de-DE" dirty="0"/>
              <a:t>Schritt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Der Arbeitsspeicher wird nun sichtbar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Schieben Sie die Halteklammern aus Metall gleichzeitig nach außen, um den Arbeitsspeicher zu lösen</a:t>
            </a:r>
          </a:p>
          <a:p>
            <a:pPr>
              <a:buClr>
                <a:schemeClr val="tx1"/>
              </a:buClr>
            </a:pPr>
            <a:r>
              <a:rPr lang="de-DE" dirty="0" smtClean="0"/>
              <a:t>Nun können sie den Speicher einfach entnehmen</a:t>
            </a:r>
          </a:p>
          <a:p>
            <a:pPr>
              <a:buClr>
                <a:schemeClr val="tx1"/>
              </a:buClr>
            </a:pPr>
            <a:r>
              <a:rPr lang="de-DE" dirty="0"/>
              <a:t>Um </a:t>
            </a:r>
            <a:r>
              <a:rPr lang="de-DE" dirty="0" smtClean="0"/>
              <a:t>Arbeitsspeicher zu </a:t>
            </a:r>
            <a:r>
              <a:rPr lang="de-DE" dirty="0"/>
              <a:t>installieren, gehen Sie bitte in umgekehrter Reihenfolge </a:t>
            </a:r>
            <a:r>
              <a:rPr lang="de-DE" dirty="0" smtClean="0"/>
              <a:t>vor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smtClean="0">
                <a:solidFill>
                  <a:srgbClr val="FF0000"/>
                </a:solidFill>
              </a:rPr>
              <a:t>Achten Sie darauf, denselben Steckplatz zu nutzen, andernfalls kann es zu Problemen beim </a:t>
            </a:r>
            <a:r>
              <a:rPr lang="de-DE" dirty="0">
                <a:solidFill>
                  <a:srgbClr val="FF0000"/>
                </a:solidFill>
              </a:rPr>
              <a:t>S</a:t>
            </a:r>
            <a:r>
              <a:rPr lang="de-DE" dirty="0" smtClean="0">
                <a:solidFill>
                  <a:srgbClr val="FF0000"/>
                </a:solidFill>
              </a:rPr>
              <a:t>tarten des Geräts kommen</a:t>
            </a:r>
            <a:endParaRPr lang="de-DE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1" name="mainboard miniatur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745" r="6637" b="-303"/>
          <a:stretch/>
        </p:blipFill>
        <p:spPr>
          <a:xfrm>
            <a:off x="5183188" y="5856647"/>
            <a:ext cx="586800" cy="464400"/>
          </a:xfrm>
          <a:prstGeom prst="rect">
            <a:avLst/>
          </a:prstGeom>
        </p:spPr>
      </p:pic>
      <p:pic>
        <p:nvPicPr>
          <p:cNvPr id="19" name="RAM ausbauen miniatur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r="7753" b="782"/>
          <a:stretch/>
        </p:blipFill>
        <p:spPr>
          <a:xfrm>
            <a:off x="5864860" y="5856646"/>
            <a:ext cx="586800" cy="464400"/>
          </a:xfrm>
          <a:prstGeom prst="rect">
            <a:avLst/>
          </a:prstGeom>
        </p:spPr>
      </p:pic>
      <p:pic>
        <p:nvPicPr>
          <p:cNvPr id="11" name="RAM ausbauen"/>
          <p:cNvPicPr>
            <a:picLocks noGrp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677" r="7753" b="781"/>
          <a:stretch/>
        </p:blipFill>
        <p:spPr>
          <a:xfrm>
            <a:off x="5183188" y="964713"/>
            <a:ext cx="6172200" cy="4874400"/>
          </a:xfrm>
        </p:spPr>
      </p:pic>
      <p:sp>
        <p:nvSpPr>
          <p:cNvPr id="12" name="Pfeil nach rechts 11"/>
          <p:cNvSpPr/>
          <p:nvPr/>
        </p:nvSpPr>
        <p:spPr>
          <a:xfrm>
            <a:off x="9505950" y="3289300"/>
            <a:ext cx="660400" cy="3271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Pfeil nach rechts 21"/>
          <p:cNvSpPr/>
          <p:nvPr/>
        </p:nvSpPr>
        <p:spPr>
          <a:xfrm rot="10800000">
            <a:off x="6266327" y="3289300"/>
            <a:ext cx="660400" cy="3271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" name="mainboard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1560" r="15380" b="6422"/>
          <a:stretch/>
        </p:blipFill>
        <p:spPr>
          <a:xfrm>
            <a:off x="5181600" y="968828"/>
            <a:ext cx="6174000" cy="4874400"/>
          </a:xfrm>
          <a:prstGeom prst="rect">
            <a:avLst/>
          </a:prstGeom>
        </p:spPr>
      </p:pic>
      <p:sp>
        <p:nvSpPr>
          <p:cNvPr id="18" name="rechteck festplatte"/>
          <p:cNvSpPr/>
          <p:nvPr/>
        </p:nvSpPr>
        <p:spPr>
          <a:xfrm rot="5400000">
            <a:off x="7531963" y="2099086"/>
            <a:ext cx="1218294" cy="61241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5183188" y="621304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5874608" y="6211969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6" name="P2"/>
          <p:cNvSpPr/>
          <p:nvPr/>
        </p:nvSpPr>
        <p:spPr>
          <a:xfrm>
            <a:off x="6096384" y="6331424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1"/>
          <p:cNvSpPr/>
          <p:nvPr/>
        </p:nvSpPr>
        <p:spPr>
          <a:xfrm>
            <a:off x="5426130" y="6331424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61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600" dirty="0" smtClean="0"/>
              <a:t>LÜFTER TAUSCHEN</a:t>
            </a:r>
            <a:endParaRPr lang="de-DE" sz="5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TERRA MOBILE 1550</a:t>
            </a:r>
          </a:p>
          <a:p>
            <a:r>
              <a:rPr lang="de-DE" dirty="0"/>
              <a:t>Schwierigkeit: </a:t>
            </a:r>
            <a:r>
              <a:rPr lang="de-DE" dirty="0" smtClean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675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  <a:buBlip>
                <a:blip r:embed="rId2"/>
              </a:buBlip>
            </a:pPr>
            <a:r>
              <a:rPr lang="de-DE" dirty="0">
                <a:solidFill>
                  <a:schemeClr val="accent2"/>
                </a:solidFill>
              </a:rPr>
              <a:t>Bevor Sie </a:t>
            </a:r>
            <a:r>
              <a:rPr lang="de-DE" dirty="0" smtClean="0">
                <a:solidFill>
                  <a:schemeClr val="accent2"/>
                </a:solidFill>
              </a:rPr>
              <a:t>anfangen, </a:t>
            </a:r>
            <a:r>
              <a:rPr lang="de-DE" dirty="0">
                <a:solidFill>
                  <a:schemeClr val="accent2"/>
                </a:solidFill>
              </a:rPr>
              <a:t>schalten Sie das Notebook aus!</a:t>
            </a:r>
          </a:p>
          <a:p>
            <a:r>
              <a:rPr lang="de-DE" dirty="0" smtClean="0">
                <a:hlinkClick r:id="rId3" action="ppaction://hlinksldjump"/>
              </a:rPr>
              <a:t>Entfernen Sie die Tastatur</a:t>
            </a:r>
            <a:endParaRPr lang="de-DE" dirty="0"/>
          </a:p>
          <a:p>
            <a:r>
              <a:rPr lang="de-DE" dirty="0" smtClean="0">
                <a:hlinkClick r:id="rId4" action="ppaction://hlinksldjump"/>
              </a:rPr>
              <a:t>Entfernen Sie den Akku: </a:t>
            </a:r>
            <a:r>
              <a:rPr lang="de-DE" dirty="0" smtClean="0"/>
              <a:t>Unter Umständen kann es auch ausreichen, das Stromkabel vom Mainboard zu trennen, ohne den gesamten Akku auszubauen</a:t>
            </a:r>
          </a:p>
          <a:p>
            <a:pPr marL="0" indent="0">
              <a:buClr>
                <a:srgbClr val="FF0000"/>
              </a:buClr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27</a:t>
            </a:fld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7278005" y="4058729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9638202" y="4056307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0831207" y="267756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Bildplatzhalter 6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-19190" r="-227" b="-19484"/>
          <a:stretch/>
        </p:blipFill>
        <p:spPr/>
      </p:pic>
    </p:spTree>
    <p:extLst>
      <p:ext uri="{BB962C8B-B14F-4D97-AF65-F5344CB8AC3E}">
        <p14:creationId xmlns:p14="http://schemas.microsoft.com/office/powerpoint/2010/main" val="7343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</a:t>
            </a:r>
            <a:r>
              <a:rPr lang="de-DE" dirty="0" smtClean="0"/>
              <a:t>. </a:t>
            </a:r>
            <a:r>
              <a:rPr lang="de-DE" dirty="0"/>
              <a:t>Schritt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Der Lüfter wird nun sichtbar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Entfernen Sie die zwei Klebestreifen und bewahren Sie diese für den Einbau des Ersatzlüfters auf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Ziehen Sie vorsichtig den Stecker aus der Halterung. </a:t>
            </a:r>
            <a:r>
              <a:rPr lang="de-DE" dirty="0"/>
              <a:t>Siehe Bild 2</a:t>
            </a:r>
            <a:endParaRPr lang="de-DE" dirty="0" smtClean="0"/>
          </a:p>
          <a:p>
            <a:pPr>
              <a:buClr>
                <a:srgbClr val="FF0000"/>
              </a:buClr>
            </a:pPr>
            <a:r>
              <a:rPr lang="de-DE" dirty="0" smtClean="0"/>
              <a:t>Schrauben </a:t>
            </a:r>
            <a:r>
              <a:rPr lang="de-DE" dirty="0"/>
              <a:t>Sie die zwei markierten Schrauben heraus</a:t>
            </a:r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9" name="lüfter nah miniatur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t="14700" r="4652" b="12459"/>
          <a:stretch/>
        </p:blipFill>
        <p:spPr>
          <a:xfrm>
            <a:off x="5852350" y="5847123"/>
            <a:ext cx="586800" cy="464400"/>
          </a:xfrm>
          <a:prstGeom prst="rect">
            <a:avLst/>
          </a:prstGeom>
        </p:spPr>
      </p:pic>
      <p:pic>
        <p:nvPicPr>
          <p:cNvPr id="21" name="mainboard miniatur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745" r="6637" b="-303"/>
          <a:stretch/>
        </p:blipFill>
        <p:spPr>
          <a:xfrm>
            <a:off x="5183188" y="5843229"/>
            <a:ext cx="586800" cy="464400"/>
          </a:xfrm>
          <a:prstGeom prst="rect">
            <a:avLst/>
          </a:prstGeom>
        </p:spPr>
      </p:pic>
      <p:pic>
        <p:nvPicPr>
          <p:cNvPr id="12" name="lüfter nah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t="14700" r="4652" b="12459"/>
          <a:stretch/>
        </p:blipFill>
        <p:spPr>
          <a:xfrm>
            <a:off x="5174396" y="936625"/>
            <a:ext cx="6172200" cy="4873625"/>
          </a:xfrm>
        </p:spPr>
      </p:pic>
      <p:sp>
        <p:nvSpPr>
          <p:cNvPr id="9" name="Ellipse kabel"/>
          <p:cNvSpPr/>
          <p:nvPr/>
        </p:nvSpPr>
        <p:spPr>
          <a:xfrm>
            <a:off x="7005321" y="4005284"/>
            <a:ext cx="401003" cy="401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Ellipse kabel"/>
          <p:cNvSpPr/>
          <p:nvPr/>
        </p:nvSpPr>
        <p:spPr>
          <a:xfrm>
            <a:off x="8500746" y="3652542"/>
            <a:ext cx="300334" cy="3003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Ellipse kabel"/>
          <p:cNvSpPr/>
          <p:nvPr/>
        </p:nvSpPr>
        <p:spPr>
          <a:xfrm>
            <a:off x="7256157" y="2514305"/>
            <a:ext cx="300334" cy="3003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pfeil klebestreifen 1"/>
          <p:cNvSpPr/>
          <p:nvPr/>
        </p:nvSpPr>
        <p:spPr>
          <a:xfrm rot="10235505">
            <a:off x="7353240" y="3143635"/>
            <a:ext cx="364833" cy="218140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pfeil klebestreifen 2"/>
          <p:cNvSpPr/>
          <p:nvPr/>
        </p:nvSpPr>
        <p:spPr>
          <a:xfrm rot="7818332">
            <a:off x="7517692" y="3948970"/>
            <a:ext cx="364833" cy="218140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" name="mainboard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1" t="10511" r="16150" b="7957"/>
          <a:stretch/>
        </p:blipFill>
        <p:spPr>
          <a:xfrm>
            <a:off x="5183188" y="968829"/>
            <a:ext cx="6174000" cy="4874400"/>
          </a:xfrm>
          <a:prstGeom prst="rect">
            <a:avLst/>
          </a:prstGeom>
        </p:spPr>
      </p:pic>
      <p:sp>
        <p:nvSpPr>
          <p:cNvPr id="18" name="rechteck lüfter"/>
          <p:cNvSpPr/>
          <p:nvPr/>
        </p:nvSpPr>
        <p:spPr>
          <a:xfrm>
            <a:off x="6053138" y="1700213"/>
            <a:ext cx="1257300" cy="122871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5183188" y="621304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5" name="Rechteck 24"/>
          <p:cNvSpPr/>
          <p:nvPr/>
        </p:nvSpPr>
        <p:spPr>
          <a:xfrm>
            <a:off x="5874608" y="6211969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27" name="P2"/>
          <p:cNvSpPr/>
          <p:nvPr/>
        </p:nvSpPr>
        <p:spPr>
          <a:xfrm>
            <a:off x="6096384" y="6331420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P1"/>
          <p:cNvSpPr/>
          <p:nvPr/>
        </p:nvSpPr>
        <p:spPr>
          <a:xfrm>
            <a:off x="5426130" y="6331420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93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2" animBg="1"/>
      <p:bldP spid="18" grpId="3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Schritt</a:t>
            </a:r>
            <a:endParaRPr lang="de-DE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0" t="15593" r="7218" b="16294"/>
          <a:stretch/>
        </p:blipFill>
        <p:spPr/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Nun können Sie den Lüfter mühelos herausheben</a:t>
            </a:r>
          </a:p>
          <a:p>
            <a:r>
              <a:rPr lang="de-DE" dirty="0" smtClean="0"/>
              <a:t>Um einen Lüfter zu installieren, gehen Sie bitte in umgekehrter Reihenfolge vor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620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Bevor Sie beginnen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err="1" smtClean="0">
                <a:solidFill>
                  <a:srgbClr val="FF0000"/>
                </a:solidFill>
              </a:rPr>
              <a:t>Sicherheitshinweise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auf einer sauberen Unterlage durch. Achten Sie darauf, dass das Gehäuse nicht verkratzt.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Sortieren Sie die entfernten Schrauben und achten Sie darauf, dass beim Einbau die Schrauben wieder an die richtige Stelle kommen. Eine </a:t>
            </a:r>
            <a:r>
              <a:rPr lang="de-DE" sz="1600" dirty="0" smtClean="0">
                <a:solidFill>
                  <a:srgbClr val="FF0000"/>
                </a:solidFill>
              </a:rPr>
              <a:t>falsch eingesetzte Schraube </a:t>
            </a:r>
            <a:r>
              <a:rPr lang="de-DE" sz="1600" dirty="0">
                <a:solidFill>
                  <a:srgbClr val="FF0000"/>
                </a:solidFill>
              </a:rPr>
              <a:t>kann irreparable Schäden hervorrufen.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Bei allen Servicearbeiten entfernen Sie als erstes </a:t>
            </a:r>
            <a:r>
              <a:rPr lang="de-DE" sz="1600" dirty="0" smtClean="0">
                <a:solidFill>
                  <a:srgbClr val="FF0000"/>
                </a:solidFill>
              </a:rPr>
              <a:t>die </a:t>
            </a:r>
            <a:r>
              <a:rPr lang="de-DE" sz="1600" dirty="0">
                <a:solidFill>
                  <a:srgbClr val="FF0000"/>
                </a:solidFill>
              </a:rPr>
              <a:t>Netzteilverbindung, sowie die Akkuverbindung zum Mainboard. 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 smtClean="0">
                <a:solidFill>
                  <a:srgbClr val="FF0000"/>
                </a:solidFill>
              </a:rPr>
              <a:t>Führen </a:t>
            </a:r>
            <a:r>
              <a:rPr lang="de-DE" sz="1600" dirty="0">
                <a:solidFill>
                  <a:srgbClr val="FF0000"/>
                </a:solidFill>
              </a:rPr>
              <a:t>Sie die Arbeiten nur mit ausreichend ESD Schutz durch.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Die </a:t>
            </a:r>
            <a:r>
              <a:rPr lang="de-DE" sz="1600" dirty="0" smtClean="0">
                <a:solidFill>
                  <a:srgbClr val="FF0000"/>
                </a:solidFill>
              </a:rPr>
              <a:t>WORTMANN </a:t>
            </a:r>
            <a:r>
              <a:rPr lang="de-DE" sz="1600" dirty="0">
                <a:solidFill>
                  <a:srgbClr val="FF0000"/>
                </a:solidFill>
              </a:rPr>
              <a:t>AG übernimmt keine Haftung für </a:t>
            </a:r>
            <a:r>
              <a:rPr lang="de-DE" sz="1600" dirty="0" smtClean="0">
                <a:solidFill>
                  <a:srgbClr val="FF0000"/>
                </a:solidFill>
              </a:rPr>
              <a:t>Schäden </a:t>
            </a:r>
            <a:r>
              <a:rPr lang="de-DE" sz="1600" dirty="0">
                <a:solidFill>
                  <a:srgbClr val="FF0000"/>
                </a:solidFill>
              </a:rPr>
              <a:t>die durch den Gebrauch dieser Anleitung entstanden sind. </a:t>
            </a:r>
            <a:endParaRPr lang="de-DE" sz="1600" u="sng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Werkzeugliste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PH0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PH1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 smtClean="0"/>
              <a:t>Schlitzschraubendreher</a:t>
            </a:r>
            <a:r>
              <a:rPr lang="en-US" sz="1600" dirty="0" smtClean="0"/>
              <a:t> 2 mm 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 smtClean="0"/>
              <a:t>Schlitzschraubendreher 3mm aus Kunststoff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 smtClean="0"/>
              <a:t>Gewebeband</a:t>
            </a:r>
            <a:r>
              <a:rPr lang="en-US" sz="1600" dirty="0" smtClean="0"/>
              <a:t> </a:t>
            </a:r>
          </a:p>
          <a:p>
            <a:pPr lvl="0">
              <a:buFont typeface="Calibri" panose="020F0502020204030204" pitchFamily="34" charset="0"/>
              <a:buChar char="●"/>
            </a:pPr>
            <a:endParaRPr lang="de-DE" sz="1600" dirty="0"/>
          </a:p>
          <a:p>
            <a:pPr marL="0" lvl="0" indent="0">
              <a:buNone/>
            </a:pPr>
            <a:r>
              <a:rPr lang="de-DE" sz="1600" b="1" dirty="0" smtClean="0">
                <a:solidFill>
                  <a:srgbClr val="784D96"/>
                </a:solidFill>
              </a:rPr>
              <a:t>             Hinweis</a:t>
            </a:r>
            <a:endParaRPr lang="de-DE" sz="1600" dirty="0">
              <a:solidFill>
                <a:srgbClr val="784D96"/>
              </a:solidFill>
            </a:endParaRPr>
          </a:p>
          <a:p>
            <a:pPr marL="0" lvl="0" indent="0">
              <a:buNone/>
            </a:pPr>
            <a:r>
              <a:rPr lang="de-DE" sz="1600" dirty="0" smtClean="0">
                <a:solidFill>
                  <a:srgbClr val="000000"/>
                </a:solidFill>
              </a:rPr>
              <a:t> Nutzen Sie die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Miniatur-</a:t>
            </a:r>
            <a:br>
              <a:rPr lang="de-DE" sz="1600" dirty="0" smtClean="0">
                <a:solidFill>
                  <a:srgbClr val="000000"/>
                </a:solidFill>
              </a:rPr>
            </a:b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ansichten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der Bilder um </a:t>
            </a:r>
            <a:r>
              <a:rPr lang="de-DE" sz="1600" smtClean="0">
                <a:solidFill>
                  <a:srgbClr val="000000"/>
                </a:solidFill>
              </a:rPr>
              <a:t/>
            </a:r>
            <a:br>
              <a:rPr lang="de-DE" sz="1600" smtClean="0">
                <a:solidFill>
                  <a:srgbClr val="000000"/>
                </a:solidFill>
              </a:rPr>
            </a:br>
            <a:r>
              <a:rPr lang="de-DE" sz="1600" smtClean="0">
                <a:solidFill>
                  <a:srgbClr val="000000"/>
                </a:solidFill>
              </a:rPr>
              <a:t> die </a:t>
            </a:r>
            <a:r>
              <a:rPr lang="de-DE" sz="1600" dirty="0" smtClean="0">
                <a:solidFill>
                  <a:srgbClr val="000000"/>
                </a:solidFill>
              </a:rPr>
              <a:t>einzelnen Schritte </a:t>
            </a:r>
            <a:r>
              <a:rPr lang="de-DE" sz="1600" smtClean="0">
                <a:solidFill>
                  <a:srgbClr val="000000"/>
                </a:solidFill>
              </a:rPr>
              <a:t/>
            </a:r>
            <a:br>
              <a:rPr lang="de-DE" sz="1600" smtClean="0">
                <a:solidFill>
                  <a:srgbClr val="000000"/>
                </a:solidFill>
              </a:rPr>
            </a:br>
            <a:r>
              <a:rPr lang="de-DE" sz="1600" smtClean="0">
                <a:solidFill>
                  <a:srgbClr val="000000"/>
                </a:solidFill>
              </a:rPr>
              <a:t> nachzuvollziehen</a:t>
            </a:r>
            <a:endParaRPr lang="de-DE" sz="1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653" y="4339738"/>
            <a:ext cx="1893094" cy="1456226"/>
          </a:xfrm>
          <a:prstGeom prst="rect">
            <a:avLst/>
          </a:prstGeom>
          <a:ln w="19050">
            <a:solidFill>
              <a:srgbClr val="784D96"/>
            </a:solidFill>
          </a:ln>
        </p:spPr>
      </p:pic>
      <p:cxnSp>
        <p:nvCxnSpPr>
          <p:cNvPr id="10" name="Gerade Verbindung mit Pfeil 9"/>
          <p:cNvCxnSpPr/>
          <p:nvPr/>
        </p:nvCxnSpPr>
        <p:spPr>
          <a:xfrm flipH="1">
            <a:off x="9855994" y="5391151"/>
            <a:ext cx="252412" cy="13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bgerundetes Rechteck 8"/>
          <p:cNvSpPr/>
          <p:nvPr/>
        </p:nvSpPr>
        <p:spPr>
          <a:xfrm>
            <a:off x="6172200" y="3965171"/>
            <a:ext cx="5025044" cy="2136371"/>
          </a:xfrm>
          <a:prstGeom prst="round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5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600" dirty="0" smtClean="0"/>
              <a:t>WLAN MODUL TAUSCHEN</a:t>
            </a:r>
            <a:endParaRPr lang="de-DE" sz="5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TERRA MOBILE 1550</a:t>
            </a:r>
          </a:p>
          <a:p>
            <a:r>
              <a:rPr lang="de-DE" dirty="0"/>
              <a:t>Schwierigkeit: </a:t>
            </a:r>
            <a:r>
              <a:rPr lang="de-DE" dirty="0" smtClean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605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  <a:buBlip>
                <a:blip r:embed="rId2"/>
              </a:buBlip>
            </a:pPr>
            <a:r>
              <a:rPr lang="de-DE" dirty="0">
                <a:solidFill>
                  <a:schemeClr val="accent2"/>
                </a:solidFill>
              </a:rPr>
              <a:t>Bevor Sie </a:t>
            </a:r>
            <a:r>
              <a:rPr lang="de-DE" dirty="0" smtClean="0">
                <a:solidFill>
                  <a:schemeClr val="accent2"/>
                </a:solidFill>
              </a:rPr>
              <a:t>anfangen, </a:t>
            </a:r>
            <a:r>
              <a:rPr lang="de-DE" dirty="0">
                <a:solidFill>
                  <a:schemeClr val="accent2"/>
                </a:solidFill>
              </a:rPr>
              <a:t>schalten Sie das Notebook aus!</a:t>
            </a:r>
          </a:p>
          <a:p>
            <a:r>
              <a:rPr lang="de-DE" dirty="0" smtClean="0">
                <a:hlinkClick r:id="rId3" action="ppaction://hlinksldjump"/>
              </a:rPr>
              <a:t>Entfernen Sie die Tastatur</a:t>
            </a:r>
            <a:endParaRPr lang="de-DE" dirty="0"/>
          </a:p>
          <a:p>
            <a:r>
              <a:rPr lang="de-DE" dirty="0" smtClean="0">
                <a:hlinkClick r:id="rId4" action="ppaction://hlinksldjump"/>
              </a:rPr>
              <a:t>Entfernen Sie den Akku: </a:t>
            </a:r>
            <a:r>
              <a:rPr lang="de-DE" dirty="0" smtClean="0"/>
              <a:t>Unter Umständen kann es auch ausreichen, das Stromkabel vom Mainboard zu trennen, ohne den gesamten Akku auszubauen</a:t>
            </a:r>
          </a:p>
          <a:p>
            <a:pPr marL="0" indent="0">
              <a:buClr>
                <a:srgbClr val="FF0000"/>
              </a:buClr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31</a:t>
            </a:fld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7278005" y="4058729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9638202" y="4056307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0831207" y="267756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Bildplatzhalter 6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-19190" r="-227" b="-19484"/>
          <a:stretch/>
        </p:blipFill>
        <p:spPr/>
      </p:pic>
    </p:spTree>
    <p:extLst>
      <p:ext uri="{BB962C8B-B14F-4D97-AF65-F5344CB8AC3E}">
        <p14:creationId xmlns:p14="http://schemas.microsoft.com/office/powerpoint/2010/main" val="193419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</a:t>
            </a:r>
            <a:r>
              <a:rPr lang="de-DE" dirty="0" smtClean="0"/>
              <a:t>. </a:t>
            </a:r>
            <a:r>
              <a:rPr lang="de-DE" dirty="0"/>
              <a:t>Schritt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Das WLAN Modul wird nun sichtbar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Lösen Sie den Klebestreifen ohne die Antennenkabel vom Modul zu trennen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Schrauben Sie die markierte Schraube heraus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Nun können Sie das Modul ganz einfach aus der Halterung lösen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1" name="mainboard miniatur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745" r="6637" b="-303"/>
          <a:stretch/>
        </p:blipFill>
        <p:spPr>
          <a:xfrm>
            <a:off x="5183189" y="5852681"/>
            <a:ext cx="586800" cy="464400"/>
          </a:xfrm>
          <a:prstGeom prst="rect">
            <a:avLst/>
          </a:prstGeom>
        </p:spPr>
      </p:pic>
      <p:pic>
        <p:nvPicPr>
          <p:cNvPr id="8" name="ansicht modul"/>
          <p:cNvPicPr>
            <a:picLocks noGrp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8" b="9028"/>
          <a:stretch>
            <a:fillRect/>
          </a:stretch>
        </p:blipFill>
        <p:spPr>
          <a:xfrm>
            <a:off x="5183188" y="973136"/>
            <a:ext cx="6172200" cy="4873625"/>
          </a:xfrm>
        </p:spPr>
      </p:pic>
      <p:pic>
        <p:nvPicPr>
          <p:cNvPr id="25" name="ansicht modul miniatur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8" b="9028"/>
          <a:stretch>
            <a:fillRect/>
          </a:stretch>
        </p:blipFill>
        <p:spPr>
          <a:xfrm>
            <a:off x="5916614" y="5850735"/>
            <a:ext cx="586800" cy="464400"/>
          </a:xfrm>
          <a:prstGeom prst="rect">
            <a:avLst/>
          </a:prstGeom>
        </p:spPr>
      </p:pic>
      <p:sp>
        <p:nvSpPr>
          <p:cNvPr id="10" name="Ellipse  schraube"/>
          <p:cNvSpPr/>
          <p:nvPr/>
        </p:nvSpPr>
        <p:spPr>
          <a:xfrm>
            <a:off x="8515350" y="3124202"/>
            <a:ext cx="404812" cy="4048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 klebestreifen"/>
          <p:cNvSpPr/>
          <p:nvPr/>
        </p:nvSpPr>
        <p:spPr>
          <a:xfrm>
            <a:off x="7658100" y="2694266"/>
            <a:ext cx="805878" cy="455741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" name="mainboard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1" t="10511" r="16150" b="7957"/>
          <a:stretch/>
        </p:blipFill>
        <p:spPr>
          <a:xfrm>
            <a:off x="5183188" y="997404"/>
            <a:ext cx="6174000" cy="4874400"/>
          </a:xfrm>
          <a:prstGeom prst="rect">
            <a:avLst/>
          </a:prstGeom>
        </p:spPr>
      </p:pic>
      <p:sp>
        <p:nvSpPr>
          <p:cNvPr id="18" name="rechteck wlan modul"/>
          <p:cNvSpPr/>
          <p:nvPr/>
        </p:nvSpPr>
        <p:spPr>
          <a:xfrm>
            <a:off x="9239250" y="1762125"/>
            <a:ext cx="762000" cy="56673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5183188" y="621304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5874608" y="6211969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9" name="P2"/>
          <p:cNvSpPr/>
          <p:nvPr/>
        </p:nvSpPr>
        <p:spPr>
          <a:xfrm>
            <a:off x="6096384" y="6321900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1"/>
          <p:cNvSpPr/>
          <p:nvPr/>
        </p:nvSpPr>
        <p:spPr>
          <a:xfrm>
            <a:off x="5426130" y="6321900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15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19" grpId="2" animBg="1"/>
      <p:bldP spid="22" grpId="0" animBg="1"/>
      <p:bldP spid="22" grpId="1" animBg="1"/>
      <p:bldP spid="2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</a:t>
            </a:r>
            <a:r>
              <a:rPr lang="de-DE" dirty="0" smtClean="0"/>
              <a:t>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de-DE" dirty="0" smtClean="0"/>
              <a:t>Nun können Sie die Antennenkabel lösen</a:t>
            </a:r>
          </a:p>
          <a:p>
            <a:pPr lvl="0">
              <a:buClr>
                <a:srgbClr val="FF0000"/>
              </a:buClr>
              <a:buBlip>
                <a:blip r:embed="rId2"/>
              </a:buBlip>
            </a:pPr>
            <a:r>
              <a:rPr lang="de-DE" dirty="0" smtClean="0">
                <a:solidFill>
                  <a:srgbClr val="FF0000"/>
                </a:solidFill>
              </a:rPr>
              <a:t>Sollten </a:t>
            </a:r>
            <a:r>
              <a:rPr lang="de-DE" dirty="0">
                <a:solidFill>
                  <a:srgbClr val="FF0000"/>
                </a:solidFill>
              </a:rPr>
              <a:t>Sie das Mainboard tauschen wollen, ist es nicht notwendig die Antennenkabel zu lösen. Der Klebestreifen muss vorhanden sein</a:t>
            </a:r>
            <a:r>
              <a:rPr lang="de-DE" dirty="0" smtClean="0">
                <a:solidFill>
                  <a:srgbClr val="FF0000"/>
                </a:solidFill>
              </a:rPr>
              <a:t>.</a:t>
            </a:r>
          </a:p>
          <a:p>
            <a:pPr>
              <a:buClr>
                <a:schemeClr val="tx1"/>
              </a:buClr>
            </a:pPr>
            <a:r>
              <a:rPr lang="de-DE" dirty="0" smtClean="0"/>
              <a:t>Um </a:t>
            </a:r>
            <a:r>
              <a:rPr lang="de-DE" dirty="0"/>
              <a:t>ein WLAN Modul zu installieren, gehen Sie bitte in umgekehrter Reihenfolge vor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33</a:t>
            </a:fld>
            <a:endParaRPr lang="de-DE" dirty="0"/>
          </a:p>
        </p:txBody>
      </p:sp>
      <p:pic>
        <p:nvPicPr>
          <p:cNvPr id="17" name="Bildplatzhalter 1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3" b="9943"/>
          <a:stretch>
            <a:fillRect/>
          </a:stretch>
        </p:blipFill>
        <p:spPr/>
      </p:pic>
      <p:sp>
        <p:nvSpPr>
          <p:cNvPr id="11" name="Ellipse 10"/>
          <p:cNvSpPr/>
          <p:nvPr/>
        </p:nvSpPr>
        <p:spPr>
          <a:xfrm>
            <a:off x="7937500" y="2257426"/>
            <a:ext cx="7620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9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600" dirty="0" smtClean="0"/>
              <a:t>BIOS BATTERIE TAUSCHEN</a:t>
            </a:r>
            <a:endParaRPr lang="de-DE" sz="5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TERRA MOBILE 1550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423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  <a:buBlip>
                <a:blip r:embed="rId2"/>
              </a:buBlip>
            </a:pPr>
            <a:r>
              <a:rPr lang="de-DE" dirty="0">
                <a:solidFill>
                  <a:schemeClr val="accent2"/>
                </a:solidFill>
              </a:rPr>
              <a:t>Bevor Sie </a:t>
            </a:r>
            <a:r>
              <a:rPr lang="de-DE" dirty="0" smtClean="0">
                <a:solidFill>
                  <a:schemeClr val="accent2"/>
                </a:solidFill>
              </a:rPr>
              <a:t>anfangen, </a:t>
            </a:r>
            <a:r>
              <a:rPr lang="de-DE" dirty="0">
                <a:solidFill>
                  <a:schemeClr val="accent2"/>
                </a:solidFill>
              </a:rPr>
              <a:t>schalten Sie das Notebook aus!</a:t>
            </a:r>
          </a:p>
          <a:p>
            <a:r>
              <a:rPr lang="de-DE" dirty="0" smtClean="0">
                <a:hlinkClick r:id="rId3" action="ppaction://hlinksldjump"/>
              </a:rPr>
              <a:t>Entfernen Sie die Tastatur</a:t>
            </a:r>
            <a:endParaRPr lang="de-DE" dirty="0"/>
          </a:p>
          <a:p>
            <a:r>
              <a:rPr lang="de-DE" dirty="0" smtClean="0">
                <a:hlinkClick r:id="rId4" action="ppaction://hlinksldjump"/>
              </a:rPr>
              <a:t>Entfernen Sie den Akku: </a:t>
            </a:r>
            <a:r>
              <a:rPr lang="de-DE" dirty="0" smtClean="0"/>
              <a:t>Unter Umständen kann es auch ausreichen, das Stromkabel vom Mainboard zu trennen, ohne den gesamten Akku auszubauen</a:t>
            </a:r>
          </a:p>
          <a:p>
            <a:pPr marL="0" indent="0">
              <a:buClr>
                <a:srgbClr val="FF0000"/>
              </a:buClr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35</a:t>
            </a:fld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7278005" y="4058729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9638202" y="4056307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0831207" y="267756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Bildplatzhalter 6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-19190" r="-227" b="-19484"/>
          <a:stretch/>
        </p:blipFill>
        <p:spPr/>
      </p:pic>
    </p:spTree>
    <p:extLst>
      <p:ext uri="{BB962C8B-B14F-4D97-AF65-F5344CB8AC3E}">
        <p14:creationId xmlns:p14="http://schemas.microsoft.com/office/powerpoint/2010/main" val="26253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</a:t>
            </a:r>
            <a:r>
              <a:rPr lang="de-DE" dirty="0" smtClean="0"/>
              <a:t>. </a:t>
            </a:r>
            <a:r>
              <a:rPr lang="de-DE" dirty="0"/>
              <a:t>Schritt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Die BIOS Batterie wird nun sichtbar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Ziehen Sie vorsichtig den Stecker aus der Halterung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Die Batterie ist angeklebt und kann vorsichtig mit etwas mehr Kraft gelöst werden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smtClean="0">
                <a:solidFill>
                  <a:srgbClr val="FF0000"/>
                </a:solidFill>
              </a:rPr>
              <a:t>Das Batterie-Kabel ist mithilfe eines kleinen Hakens am Gehäuse fixiert. Die Batterie selber ist aufgeklebt. Wenn Sie die Batterie tauschen, achten sie darauf, beides wieder zu fixieren</a:t>
            </a:r>
          </a:p>
          <a:p>
            <a:pPr>
              <a:buClr>
                <a:schemeClr val="tx1"/>
              </a:buClr>
              <a:buSzPct val="110000"/>
            </a:pPr>
            <a:r>
              <a:rPr lang="de-DE" dirty="0" smtClean="0"/>
              <a:t>Um eine Batterie zu installieren, gehen Sie bitte in umgekehrter Reihenfolge vor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1" name="mainboard miniatur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745" r="6637" b="-303"/>
          <a:stretch/>
        </p:blipFill>
        <p:spPr>
          <a:xfrm>
            <a:off x="5183189" y="5847919"/>
            <a:ext cx="586800" cy="464400"/>
          </a:xfrm>
          <a:prstGeom prst="rect">
            <a:avLst/>
          </a:prstGeom>
        </p:spPr>
      </p:pic>
      <p:pic>
        <p:nvPicPr>
          <p:cNvPr id="19" name="batterie entfernen miniatur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r="7771"/>
          <a:stretch>
            <a:fillRect/>
          </a:stretch>
        </p:blipFill>
        <p:spPr>
          <a:xfrm>
            <a:off x="5871101" y="5852594"/>
            <a:ext cx="586800" cy="464400"/>
          </a:xfrm>
          <a:prstGeom prst="rect">
            <a:avLst/>
          </a:prstGeom>
        </p:spPr>
      </p:pic>
      <p:pic>
        <p:nvPicPr>
          <p:cNvPr id="12" name="batterie entfernen"/>
          <p:cNvPicPr>
            <a:picLocks noGrp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468" r="7771" b="1"/>
          <a:stretch/>
        </p:blipFill>
        <p:spPr>
          <a:xfrm>
            <a:off x="5183188" y="997028"/>
            <a:ext cx="6172200" cy="4874400"/>
          </a:xfrm>
        </p:spPr>
      </p:pic>
      <p:sp>
        <p:nvSpPr>
          <p:cNvPr id="22" name="Pfeil nach rechts 21"/>
          <p:cNvSpPr/>
          <p:nvPr/>
        </p:nvSpPr>
        <p:spPr>
          <a:xfrm>
            <a:off x="6540910" y="2820696"/>
            <a:ext cx="869374" cy="519814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" name="mainboard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1" t="10511" r="16150" b="7957"/>
          <a:stretch/>
        </p:blipFill>
        <p:spPr>
          <a:xfrm>
            <a:off x="5183188" y="997404"/>
            <a:ext cx="6174000" cy="4874400"/>
          </a:xfrm>
          <a:prstGeom prst="rect">
            <a:avLst/>
          </a:prstGeom>
        </p:spPr>
      </p:pic>
      <p:sp>
        <p:nvSpPr>
          <p:cNvPr id="9" name="Freihandform batterie" hidden="1"/>
          <p:cNvSpPr/>
          <p:nvPr/>
        </p:nvSpPr>
        <p:spPr>
          <a:xfrm>
            <a:off x="9486900" y="1701800"/>
            <a:ext cx="933450" cy="673100"/>
          </a:xfrm>
          <a:custGeom>
            <a:avLst/>
            <a:gdLst>
              <a:gd name="connsiteX0" fmla="*/ 933450 w 933450"/>
              <a:gd name="connsiteY0" fmla="*/ 673100 h 673100"/>
              <a:gd name="connsiteX1" fmla="*/ 444500 w 933450"/>
              <a:gd name="connsiteY1" fmla="*/ 673100 h 673100"/>
              <a:gd name="connsiteX2" fmla="*/ 444500 w 933450"/>
              <a:gd name="connsiteY2" fmla="*/ 180975 h 673100"/>
              <a:gd name="connsiteX3" fmla="*/ 0 w 933450"/>
              <a:gd name="connsiteY3" fmla="*/ 180975 h 673100"/>
              <a:gd name="connsiteX4" fmla="*/ 0 w 933450"/>
              <a:gd name="connsiteY4" fmla="*/ 0 h 673100"/>
              <a:gd name="connsiteX5" fmla="*/ 882650 w 933450"/>
              <a:gd name="connsiteY5" fmla="*/ 0 h 673100"/>
              <a:gd name="connsiteX6" fmla="*/ 920750 w 933450"/>
              <a:gd name="connsiteY6" fmla="*/ 0 h 673100"/>
              <a:gd name="connsiteX7" fmla="*/ 920750 w 933450"/>
              <a:gd name="connsiteY7" fmla="*/ 663575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3450" h="673100">
                <a:moveTo>
                  <a:pt x="933450" y="673100"/>
                </a:moveTo>
                <a:lnTo>
                  <a:pt x="444500" y="673100"/>
                </a:lnTo>
                <a:lnTo>
                  <a:pt x="444500" y="180975"/>
                </a:lnTo>
                <a:lnTo>
                  <a:pt x="0" y="180975"/>
                </a:lnTo>
                <a:lnTo>
                  <a:pt x="0" y="0"/>
                </a:lnTo>
                <a:lnTo>
                  <a:pt x="882650" y="0"/>
                </a:lnTo>
                <a:lnTo>
                  <a:pt x="920750" y="0"/>
                </a:lnTo>
                <a:lnTo>
                  <a:pt x="920750" y="66357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5183188" y="621304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5874608" y="6211969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5" name="P2"/>
          <p:cNvSpPr/>
          <p:nvPr/>
        </p:nvSpPr>
        <p:spPr>
          <a:xfrm>
            <a:off x="6096384" y="6324276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1"/>
          <p:cNvSpPr/>
          <p:nvPr/>
        </p:nvSpPr>
        <p:spPr>
          <a:xfrm>
            <a:off x="5426130" y="6324276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62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600" dirty="0" smtClean="0"/>
              <a:t>MAINBOARD TAUSCHEN</a:t>
            </a:r>
            <a:endParaRPr lang="de-DE" sz="5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TERRA MOBILE 1550</a:t>
            </a:r>
          </a:p>
          <a:p>
            <a:r>
              <a:rPr lang="de-DE" dirty="0"/>
              <a:t>Schwierigkeit: </a:t>
            </a:r>
            <a:r>
              <a:rPr lang="de-DE" dirty="0" smtClean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77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  <a:buBlip>
                <a:blip r:embed="rId2"/>
              </a:buBlip>
            </a:pPr>
            <a:r>
              <a:rPr lang="de-DE" dirty="0">
                <a:solidFill>
                  <a:schemeClr val="accent2"/>
                </a:solidFill>
              </a:rPr>
              <a:t>Bevor Sie </a:t>
            </a:r>
            <a:r>
              <a:rPr lang="de-DE" dirty="0" smtClean="0">
                <a:solidFill>
                  <a:schemeClr val="accent2"/>
                </a:solidFill>
              </a:rPr>
              <a:t>anfangen, </a:t>
            </a:r>
            <a:r>
              <a:rPr lang="de-DE" dirty="0">
                <a:solidFill>
                  <a:schemeClr val="accent2"/>
                </a:solidFill>
              </a:rPr>
              <a:t>schalten Sie das Notebook aus!</a:t>
            </a:r>
          </a:p>
          <a:p>
            <a:r>
              <a:rPr lang="de-DE" dirty="0" smtClean="0">
                <a:hlinkClick r:id="rId3" action="ppaction://hlinksldjump"/>
              </a:rPr>
              <a:t>Entfernen Sie die Tastatur</a:t>
            </a:r>
            <a:endParaRPr lang="de-DE" dirty="0"/>
          </a:p>
          <a:p>
            <a:r>
              <a:rPr lang="de-DE" dirty="0" smtClean="0">
                <a:hlinkClick r:id="rId4" action="ppaction://hlinksldjump"/>
              </a:rPr>
              <a:t>Entfernen Sie den Akku</a:t>
            </a:r>
            <a:endParaRPr lang="de-DE" dirty="0" smtClean="0"/>
          </a:p>
          <a:p>
            <a:r>
              <a:rPr lang="de-DE" dirty="0" smtClean="0">
                <a:hlinkClick r:id="rId5" action="ppaction://hlinksldjump"/>
              </a:rPr>
              <a:t>Entfernen Sie die Festplatte</a:t>
            </a:r>
            <a:endParaRPr lang="de-DE" dirty="0" smtClean="0"/>
          </a:p>
          <a:p>
            <a:r>
              <a:rPr lang="de-DE" dirty="0" smtClean="0">
                <a:hlinkClick r:id="rId6" action="ppaction://hlinksldjump"/>
              </a:rPr>
              <a:t>Entfernen Sie die M.2 SSD</a:t>
            </a:r>
            <a:endParaRPr lang="de-DE" dirty="0" smtClean="0"/>
          </a:p>
          <a:p>
            <a:r>
              <a:rPr lang="de-DE" dirty="0" smtClean="0">
                <a:hlinkClick r:id="rId7" action="ppaction://hlinksldjump"/>
              </a:rPr>
              <a:t>Entfernen Sie den Arbeitsspeicher</a:t>
            </a:r>
            <a:endParaRPr lang="de-DE" dirty="0" smtClean="0"/>
          </a:p>
          <a:p>
            <a:r>
              <a:rPr lang="de-DE" dirty="0" smtClean="0">
                <a:hlinkClick r:id="rId8" action="ppaction://hlinksldjump"/>
              </a:rPr>
              <a:t>Entfernen Sie den Lüfter</a:t>
            </a:r>
            <a:endParaRPr lang="de-DE" dirty="0" smtClean="0"/>
          </a:p>
          <a:p>
            <a:r>
              <a:rPr lang="de-DE" dirty="0" smtClean="0">
                <a:hlinkClick r:id="rId9" action="ppaction://hlinksldjump"/>
              </a:rPr>
              <a:t>Entfernen Sie das WLAN Modul</a:t>
            </a:r>
            <a:endParaRPr lang="de-DE" dirty="0"/>
          </a:p>
          <a:p>
            <a:endParaRPr lang="de-DE" dirty="0" smtClean="0"/>
          </a:p>
          <a:p>
            <a:pPr marL="0" indent="0">
              <a:buClr>
                <a:srgbClr val="FF0000"/>
              </a:buClr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38</a:t>
            </a:fld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7278005" y="4058729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9638202" y="4056307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0831207" y="267756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Bildplatzhalter 6"/>
          <p:cNvPicPr>
            <a:picLocks noGrp="1" noChangeAspect="1"/>
          </p:cNvPicPr>
          <p:nvPr>
            <p:ph type="pic"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-19190" r="-227" b="-19484"/>
          <a:stretch/>
        </p:blipFill>
        <p:spPr/>
      </p:pic>
    </p:spTree>
    <p:extLst>
      <p:ext uri="{BB962C8B-B14F-4D97-AF65-F5344CB8AC3E}">
        <p14:creationId xmlns:p14="http://schemas.microsoft.com/office/powerpoint/2010/main" val="290231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</a:t>
            </a:r>
            <a:r>
              <a:rPr lang="de-DE" dirty="0" smtClean="0"/>
              <a:t>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de-DE" dirty="0" smtClean="0">
                <a:solidFill>
                  <a:srgbClr val="FF0000"/>
                </a:solidFill>
              </a:rPr>
              <a:t>Bevor </a:t>
            </a:r>
            <a:r>
              <a:rPr lang="de-DE" dirty="0">
                <a:solidFill>
                  <a:srgbClr val="FF0000"/>
                </a:solidFill>
              </a:rPr>
              <a:t>Sie weitermachen, überprüfen Sie noch einmal, ob alle vorigen Schritte ausgeführt wurden</a:t>
            </a:r>
          </a:p>
          <a:p>
            <a:pPr>
              <a:buClr>
                <a:srgbClr val="FF0000"/>
              </a:buClr>
              <a:buSzPct val="110000"/>
            </a:pPr>
            <a:r>
              <a:rPr lang="de-DE" dirty="0" smtClean="0"/>
              <a:t>Trennen Sie zunächst die beiden Kabel auf der Vorderseite vom Mainboard, die zuvor von  der Tastatur verdeckt wurden, indem Sie vorsichtig an den Laschen ziehen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39</a:t>
            </a:fld>
            <a:endParaRPr lang="de-DE" dirty="0"/>
          </a:p>
        </p:txBody>
      </p:sp>
      <p:pic>
        <p:nvPicPr>
          <p:cNvPr id="10" name="kabel entfernen miniatur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t="1290" r="15810" b="19042"/>
          <a:stretch/>
        </p:blipFill>
        <p:spPr>
          <a:xfrm>
            <a:off x="5867401" y="5895389"/>
            <a:ext cx="586800" cy="464400"/>
          </a:xfrm>
          <a:prstGeom prst="rect">
            <a:avLst/>
          </a:prstGeom>
        </p:spPr>
      </p:pic>
      <p:pic>
        <p:nvPicPr>
          <p:cNvPr id="11" name="ansicht oben miniatur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4" b="8464"/>
          <a:stretch>
            <a:fillRect/>
          </a:stretch>
        </p:blipFill>
        <p:spPr>
          <a:xfrm rot="10800000">
            <a:off x="5183885" y="5895389"/>
            <a:ext cx="586800" cy="464400"/>
          </a:xfrm>
          <a:prstGeom prst="rect">
            <a:avLst/>
          </a:prstGeom>
        </p:spPr>
      </p:pic>
      <p:pic>
        <p:nvPicPr>
          <p:cNvPr id="9" name="kabel entfernen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t="1290" r="15810" b="19042"/>
          <a:stretch/>
        </p:blipFill>
        <p:spPr>
          <a:xfrm>
            <a:off x="5183188" y="987424"/>
            <a:ext cx="6170612" cy="4874400"/>
          </a:xfrm>
          <a:prstGeom prst="rect">
            <a:avLst/>
          </a:prstGeom>
        </p:spPr>
      </p:pic>
      <p:pic>
        <p:nvPicPr>
          <p:cNvPr id="8" name="ansicht oben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" t="8464" r="-1" b="8464"/>
          <a:stretch/>
        </p:blipFill>
        <p:spPr>
          <a:xfrm rot="10800000">
            <a:off x="5183186" y="987422"/>
            <a:ext cx="6187282" cy="4873625"/>
          </a:xfrm>
        </p:spPr>
      </p:pic>
      <p:sp>
        <p:nvSpPr>
          <p:cNvPr id="12" name="Ellipse 11"/>
          <p:cNvSpPr/>
          <p:nvPr/>
        </p:nvSpPr>
        <p:spPr>
          <a:xfrm>
            <a:off x="7143750" y="3144044"/>
            <a:ext cx="770731" cy="7707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5183188" y="627667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5874608" y="6275599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5" name="P2"/>
          <p:cNvSpPr/>
          <p:nvPr/>
        </p:nvSpPr>
        <p:spPr>
          <a:xfrm>
            <a:off x="6096384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1"/>
          <p:cNvSpPr/>
          <p:nvPr/>
        </p:nvSpPr>
        <p:spPr>
          <a:xfrm>
            <a:off x="5426130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2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TASTATUR TAUSCHEN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 smtClean="0"/>
              <a:t>TERRA MOBILE 1550</a:t>
            </a:r>
          </a:p>
          <a:p>
            <a:r>
              <a:rPr lang="de-DE" dirty="0"/>
              <a:t>Schwierigkeit: </a:t>
            </a:r>
            <a:r>
              <a:rPr lang="de-DE" dirty="0" smtClean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86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</a:t>
            </a:r>
            <a:r>
              <a:rPr lang="de-DE" dirty="0" smtClean="0"/>
              <a:t>. </a:t>
            </a:r>
            <a:r>
              <a:rPr lang="de-DE" dirty="0"/>
              <a:t>Schritt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SzPct val="110000"/>
            </a:pPr>
            <a:r>
              <a:rPr lang="de-DE" dirty="0" smtClean="0"/>
              <a:t>Entfernen Sie nun die drei markierten Schrauben am Kühler</a:t>
            </a:r>
          </a:p>
          <a:p>
            <a:r>
              <a:rPr lang="de-DE" dirty="0" smtClean="0"/>
              <a:t>Nun kann der Kühler vom Mainboard gehoben werden</a:t>
            </a:r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40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2" name="kühler ausgebaut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100" y="982545"/>
            <a:ext cx="6174000" cy="4874400"/>
          </a:xfrm>
          <a:prstGeom prst="rect">
            <a:avLst/>
          </a:prstGeom>
        </p:spPr>
      </p:pic>
      <p:pic>
        <p:nvPicPr>
          <p:cNvPr id="13" name="kühler ausgebaut miniatur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33" y="5896055"/>
            <a:ext cx="586800" cy="464400"/>
          </a:xfrm>
          <a:prstGeom prst="rect">
            <a:avLst/>
          </a:prstGeom>
        </p:spPr>
      </p:pic>
      <p:pic>
        <p:nvPicPr>
          <p:cNvPr id="14" name="kühler ansicht miniatur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t="6961" r="16898" b="11681"/>
          <a:stretch/>
        </p:blipFill>
        <p:spPr>
          <a:xfrm>
            <a:off x="5174396" y="5896055"/>
            <a:ext cx="586800" cy="464400"/>
          </a:xfrm>
          <a:prstGeom prst="rect">
            <a:avLst/>
          </a:prstGeom>
        </p:spPr>
      </p:pic>
      <p:pic>
        <p:nvPicPr>
          <p:cNvPr id="8" name="kühler ansicht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t="6961" r="16898" b="11681"/>
          <a:stretch/>
        </p:blipFill>
        <p:spPr>
          <a:xfrm>
            <a:off x="5174396" y="987425"/>
            <a:ext cx="6172200" cy="4873625"/>
          </a:xfrm>
        </p:spPr>
      </p:pic>
      <p:sp>
        <p:nvSpPr>
          <p:cNvPr id="9" name="Ellipse Schraube 3"/>
          <p:cNvSpPr/>
          <p:nvPr/>
        </p:nvSpPr>
        <p:spPr>
          <a:xfrm>
            <a:off x="7525596" y="1825010"/>
            <a:ext cx="321597" cy="3215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Schraube 2"/>
          <p:cNvSpPr/>
          <p:nvPr/>
        </p:nvSpPr>
        <p:spPr>
          <a:xfrm>
            <a:off x="7524956" y="2992775"/>
            <a:ext cx="321597" cy="3215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schraube 1"/>
          <p:cNvSpPr/>
          <p:nvPr/>
        </p:nvSpPr>
        <p:spPr>
          <a:xfrm>
            <a:off x="6805663" y="2434610"/>
            <a:ext cx="321597" cy="3215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5183188" y="621304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5874608" y="6211969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7" name="P2"/>
          <p:cNvSpPr/>
          <p:nvPr/>
        </p:nvSpPr>
        <p:spPr>
          <a:xfrm>
            <a:off x="6096384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1"/>
          <p:cNvSpPr/>
          <p:nvPr/>
        </p:nvSpPr>
        <p:spPr>
          <a:xfrm>
            <a:off x="5426130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8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ainboard ansicht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7310" r="14307" b="2887"/>
          <a:stretch/>
        </p:blipFill>
        <p:spPr>
          <a:xfrm>
            <a:off x="5827138" y="5883237"/>
            <a:ext cx="589120" cy="465175"/>
          </a:xfrm>
          <a:prstGeom prst="rect">
            <a:avLst/>
          </a:prstGeom>
        </p:spPr>
      </p:pic>
      <p:pic>
        <p:nvPicPr>
          <p:cNvPr id="3" name="mb ausgebaut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13549" r="4122" b="10266"/>
          <a:stretch/>
        </p:blipFill>
        <p:spPr>
          <a:xfrm>
            <a:off x="5183188" y="987425"/>
            <a:ext cx="6174000" cy="4874400"/>
          </a:xfrm>
          <a:prstGeom prst="rect">
            <a:avLst/>
          </a:prstGeom>
          <a:noFill/>
        </p:spPr>
      </p:pic>
      <p:pic>
        <p:nvPicPr>
          <p:cNvPr id="28" name="mainboard ansicht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7310" r="14307" b="2887"/>
          <a:stretch/>
        </p:blipFill>
        <p:spPr>
          <a:xfrm>
            <a:off x="5183294" y="979487"/>
            <a:ext cx="6172200" cy="4873625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5691029" y="1732987"/>
            <a:ext cx="202736" cy="202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7409565" y="1655527"/>
            <a:ext cx="202736" cy="202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/>
          <p:cNvSpPr/>
          <p:nvPr/>
        </p:nvSpPr>
        <p:spPr>
          <a:xfrm>
            <a:off x="9135047" y="1691150"/>
            <a:ext cx="202736" cy="202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/>
          <p:cNvSpPr/>
          <p:nvPr/>
        </p:nvSpPr>
        <p:spPr>
          <a:xfrm>
            <a:off x="8987409" y="2538875"/>
            <a:ext cx="202736" cy="202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25000"/>
            <a:ext cx="3932237" cy="872280"/>
          </a:xfrm>
        </p:spPr>
        <p:txBody>
          <a:bodyPr/>
          <a:lstStyle/>
          <a:p>
            <a:r>
              <a:rPr lang="de-DE" dirty="0"/>
              <a:t>4</a:t>
            </a:r>
            <a:r>
              <a:rPr lang="de-DE" dirty="0" smtClean="0"/>
              <a:t>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8200" y="1330036"/>
            <a:ext cx="3933825" cy="4538952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0000"/>
              </a:buClr>
            </a:pPr>
            <a:r>
              <a:rPr lang="de-DE" dirty="0" smtClean="0"/>
              <a:t>Nun müssen Sie insgesamt elf Kabel vorsichtig aus den Halterungen ziehen</a:t>
            </a:r>
          </a:p>
          <a:p>
            <a:pPr>
              <a:buClr>
                <a:srgbClr val="FF0000"/>
              </a:buClr>
              <a:buBlip>
                <a:blip r:embed="rId5"/>
              </a:buBlip>
            </a:pPr>
            <a:r>
              <a:rPr lang="de-DE" dirty="0" smtClean="0">
                <a:solidFill>
                  <a:srgbClr val="FF0000"/>
                </a:solidFill>
              </a:rPr>
              <a:t>Achten Sie dabei insbesondere auf die Kabelführung. Es hilft den Ausgangs-zustand bei Ihrem eigenen Gerät zusätzlich mit Fotos zu dokumentieren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Entfernen </a:t>
            </a:r>
            <a:r>
              <a:rPr lang="de-DE" dirty="0">
                <a:solidFill>
                  <a:srgbClr val="FF0000"/>
                </a:solidFill>
              </a:rPr>
              <a:t>Sie 4 Befestigungsschrauben vom Mainboard. </a:t>
            </a:r>
            <a:endParaRPr lang="de-DE" dirty="0" smtClean="0"/>
          </a:p>
          <a:p>
            <a:r>
              <a:rPr lang="de-DE" dirty="0" smtClean="0"/>
              <a:t>Nun </a:t>
            </a:r>
            <a:r>
              <a:rPr lang="de-DE" dirty="0"/>
              <a:t>sollten Sie das Mainboard ganz einfach herausheben </a:t>
            </a:r>
            <a:r>
              <a:rPr lang="de-DE" dirty="0" smtClean="0"/>
              <a:t>können</a:t>
            </a:r>
          </a:p>
          <a:p>
            <a:pPr>
              <a:buClr>
                <a:schemeClr val="tx1"/>
              </a:buClr>
            </a:pPr>
            <a:r>
              <a:rPr lang="de-DE" dirty="0"/>
              <a:t>Um </a:t>
            </a:r>
            <a:r>
              <a:rPr lang="de-DE" dirty="0" smtClean="0"/>
              <a:t>ein Mainboard </a:t>
            </a:r>
            <a:r>
              <a:rPr lang="de-DE" dirty="0"/>
              <a:t>zu installieren, gehen Sie bitte in umgekehrter Reihenfolge </a:t>
            </a:r>
            <a:r>
              <a:rPr lang="de-DE" dirty="0" smtClean="0"/>
              <a:t>vor</a:t>
            </a:r>
          </a:p>
          <a:p>
            <a:pPr>
              <a:buClr>
                <a:schemeClr val="tx1"/>
              </a:buClr>
            </a:pPr>
            <a:r>
              <a:rPr lang="de-DE" dirty="0" smtClean="0"/>
              <a:t>Fehlende Gummiabdeckungen, ESD Folien usw. auf das neue MB übernehmen</a:t>
            </a:r>
          </a:p>
          <a:p>
            <a:pPr>
              <a:buClr>
                <a:schemeClr val="tx1"/>
              </a:buClr>
            </a:pPr>
            <a:r>
              <a:rPr lang="de-DE" dirty="0" smtClean="0"/>
              <a:t>Das neue Mainboard muss mit einem BIOS Update auf den neusten Stand gebracht werden. BIOS Updates finden Sie im Download Bereich auf www.wortmann.de</a:t>
            </a:r>
          </a:p>
          <a:p>
            <a:pPr>
              <a:buClr>
                <a:schemeClr val="tx1"/>
              </a:buClr>
            </a:pPr>
            <a:endParaRPr lang="de-DE" dirty="0"/>
          </a:p>
          <a:p>
            <a:pPr>
              <a:buClr>
                <a:srgbClr val="FF0000"/>
              </a:buClr>
            </a:pP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41</a:t>
            </a:fld>
            <a:endParaRPr lang="de-DE" dirty="0"/>
          </a:p>
        </p:txBody>
      </p:sp>
      <p:pic>
        <p:nvPicPr>
          <p:cNvPr id="20" name="mb ausgebaut miniatur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" t="12060" r="3091" b="9632"/>
          <a:stretch/>
        </p:blipFill>
        <p:spPr>
          <a:xfrm>
            <a:off x="6473408" y="5889224"/>
            <a:ext cx="586800" cy="464400"/>
          </a:xfrm>
          <a:prstGeom prst="rect">
            <a:avLst/>
          </a:prstGeom>
          <a:noFill/>
        </p:spPr>
      </p:pic>
      <p:pic>
        <p:nvPicPr>
          <p:cNvPr id="19" name="mainboard ansicht miniatur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7310" r="14307" b="2887"/>
          <a:stretch/>
        </p:blipFill>
        <p:spPr>
          <a:xfrm>
            <a:off x="5183188" y="5891950"/>
            <a:ext cx="586800" cy="464400"/>
          </a:xfrm>
          <a:prstGeom prst="rect">
            <a:avLst/>
          </a:prstGeom>
        </p:spPr>
      </p:pic>
      <p:pic>
        <p:nvPicPr>
          <p:cNvPr id="8" name="mainboard ansicht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7310" r="14307" b="2887"/>
          <a:stretch/>
        </p:blipFill>
        <p:spPr>
          <a:xfrm>
            <a:off x="5181600" y="987425"/>
            <a:ext cx="6172200" cy="4873625"/>
          </a:xfrm>
        </p:spPr>
      </p:pic>
      <p:sp>
        <p:nvSpPr>
          <p:cNvPr id="9" name="Ellipse 8"/>
          <p:cNvSpPr/>
          <p:nvPr/>
        </p:nvSpPr>
        <p:spPr>
          <a:xfrm>
            <a:off x="8042275" y="3368675"/>
            <a:ext cx="177800" cy="177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8220074" y="3336923"/>
            <a:ext cx="230981" cy="2309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7548561" y="3336922"/>
            <a:ext cx="230981" cy="2309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7331868" y="3308746"/>
            <a:ext cx="230981" cy="2309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6551612" y="3031332"/>
            <a:ext cx="425450" cy="4254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152356" y="2959097"/>
            <a:ext cx="287338" cy="2873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Ellipse 15"/>
          <p:cNvSpPr/>
          <p:nvPr/>
        </p:nvSpPr>
        <p:spPr>
          <a:xfrm>
            <a:off x="8610600" y="1593848"/>
            <a:ext cx="230981" cy="2309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9315452" y="2968621"/>
            <a:ext cx="259554" cy="2595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 </a:t>
            </a:r>
            <a:endParaRPr lang="de-DE" dirty="0"/>
          </a:p>
        </p:txBody>
      </p:sp>
      <p:sp>
        <p:nvSpPr>
          <p:cNvPr id="18" name="Ellipse 17"/>
          <p:cNvSpPr/>
          <p:nvPr/>
        </p:nvSpPr>
        <p:spPr>
          <a:xfrm>
            <a:off x="9337677" y="3195638"/>
            <a:ext cx="204788" cy="2047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5455159" y="3697287"/>
            <a:ext cx="287338" cy="2873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Ellipse 21"/>
          <p:cNvSpPr/>
          <p:nvPr/>
        </p:nvSpPr>
        <p:spPr>
          <a:xfrm>
            <a:off x="9391650" y="1662905"/>
            <a:ext cx="230981" cy="2309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5183188" y="621304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6" name="Rechteck 25"/>
          <p:cNvSpPr/>
          <p:nvPr/>
        </p:nvSpPr>
        <p:spPr>
          <a:xfrm>
            <a:off x="5874608" y="6211969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27" name="Rechteck 26"/>
          <p:cNvSpPr/>
          <p:nvPr/>
        </p:nvSpPr>
        <p:spPr>
          <a:xfrm>
            <a:off x="6518558" y="620675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3</a:t>
            </a:r>
            <a:endParaRPr lang="de-DE" dirty="0"/>
          </a:p>
        </p:txBody>
      </p:sp>
      <p:sp>
        <p:nvSpPr>
          <p:cNvPr id="35" name="P3"/>
          <p:cNvSpPr/>
          <p:nvPr/>
        </p:nvSpPr>
        <p:spPr>
          <a:xfrm>
            <a:off x="6721366" y="631475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P2"/>
          <p:cNvSpPr/>
          <p:nvPr/>
        </p:nvSpPr>
        <p:spPr>
          <a:xfrm>
            <a:off x="6075096" y="631475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1"/>
          <p:cNvSpPr/>
          <p:nvPr/>
        </p:nvSpPr>
        <p:spPr>
          <a:xfrm>
            <a:off x="5426581" y="631475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00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1" grpId="1" animBg="1"/>
      <p:bldP spid="21" grpId="2" animBg="1"/>
      <p:bldP spid="21" grpId="3" animBg="1"/>
      <p:bldP spid="21" grpId="4" animBg="1"/>
      <p:bldP spid="22" grpId="0" animBg="1"/>
      <p:bldP spid="22" grpId="1" animBg="1"/>
      <p:bldP spid="22" grpId="2" animBg="1"/>
      <p:bldP spid="35" grpId="0" animBg="1"/>
      <p:bldP spid="35" grpId="1" animBg="1"/>
      <p:bldP spid="35" grpId="2" animBg="1"/>
      <p:bldP spid="35" grpId="3" animBg="1"/>
      <p:bldP spid="34" grpId="0" animBg="1"/>
      <p:bldP spid="34" grpId="1" animBg="1"/>
      <p:bldP spid="34" grpId="2" animBg="1"/>
      <p:bldP spid="34" grpId="3" animBg="1"/>
      <p:bldP spid="11" grpId="0" animBg="1"/>
      <p:bldP spid="11" grpId="1" animBg="1"/>
      <p:bldP spid="11" grpId="2" animBg="1"/>
      <p:bldP spid="11" grpId="3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TOP CASE TAUSCHEN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21950" cy="1500187"/>
          </a:xfrm>
        </p:spPr>
        <p:txBody>
          <a:bodyPr/>
          <a:lstStyle/>
          <a:p>
            <a:r>
              <a:rPr lang="de-DE" dirty="0"/>
              <a:t>TERRA MOBILE </a:t>
            </a:r>
            <a:r>
              <a:rPr lang="de-DE" dirty="0" smtClean="0"/>
              <a:t>1550</a:t>
            </a:r>
          </a:p>
          <a:p>
            <a:r>
              <a:rPr lang="de-DE" dirty="0"/>
              <a:t>Schwierigkeit:  </a:t>
            </a:r>
            <a:r>
              <a:rPr lang="de-DE" dirty="0" smtClean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359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  <a:buBlip>
                <a:blip r:embed="rId2"/>
              </a:buBlip>
            </a:pPr>
            <a:r>
              <a:rPr lang="de-DE" dirty="0">
                <a:solidFill>
                  <a:schemeClr val="accent2"/>
                </a:solidFill>
              </a:rPr>
              <a:t>Bevor Sie </a:t>
            </a:r>
            <a:r>
              <a:rPr lang="de-DE" dirty="0" smtClean="0">
                <a:solidFill>
                  <a:schemeClr val="accent2"/>
                </a:solidFill>
              </a:rPr>
              <a:t>anfangen, </a:t>
            </a:r>
            <a:r>
              <a:rPr lang="de-DE" dirty="0">
                <a:solidFill>
                  <a:schemeClr val="accent2"/>
                </a:solidFill>
              </a:rPr>
              <a:t>schalten Sie das Notebook aus!</a:t>
            </a:r>
          </a:p>
          <a:p>
            <a:r>
              <a:rPr lang="de-DE" dirty="0" smtClean="0">
                <a:hlinkClick r:id="rId3" action="ppaction://hlinksldjump"/>
              </a:rPr>
              <a:t>Mainboard entfernen</a:t>
            </a:r>
            <a:endParaRPr lang="de-DE" dirty="0"/>
          </a:p>
          <a:p>
            <a:endParaRPr lang="de-DE" dirty="0" smtClean="0"/>
          </a:p>
          <a:p>
            <a:pPr marL="0" indent="0">
              <a:buClr>
                <a:srgbClr val="FF0000"/>
              </a:buClr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43</a:t>
            </a:fld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7278005" y="4058729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9638202" y="4056307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0831207" y="267756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Bildplatzhalter 6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-19190" r="-227" b="-19484"/>
          <a:stretch/>
        </p:blipFill>
        <p:spPr/>
      </p:pic>
    </p:spTree>
    <p:extLst>
      <p:ext uri="{BB962C8B-B14F-4D97-AF65-F5344CB8AC3E}">
        <p14:creationId xmlns:p14="http://schemas.microsoft.com/office/powerpoint/2010/main" val="24499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de-DE" dirty="0" smtClean="0"/>
              <a:t>Entfernen Sie die Platinen, Kabel und Lautsprecher</a:t>
            </a:r>
          </a:p>
          <a:p>
            <a:pPr>
              <a:buClr>
                <a:srgbClr val="FF0000"/>
              </a:buClr>
            </a:pPr>
            <a:r>
              <a:rPr lang="de-DE" dirty="0"/>
              <a:t>Nun müssen Sie jeweils die drei Schrauben an den Scharnieren entfernen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44</a:t>
            </a:fld>
            <a:endParaRPr lang="de-DE" dirty="0"/>
          </a:p>
        </p:txBody>
      </p:sp>
      <p:pic>
        <p:nvPicPr>
          <p:cNvPr id="8" name="mb ausgebaut"/>
          <p:cNvPicPr>
            <a:picLocks noGrp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12337" r="5539" b="12358"/>
          <a:stretch/>
        </p:blipFill>
        <p:spPr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5343526" y="3921125"/>
            <a:ext cx="395748" cy="11964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0784206" y="3871913"/>
            <a:ext cx="395748" cy="1287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7572375" y="4905375"/>
            <a:ext cx="1890713" cy="479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9558338" y="5033963"/>
            <a:ext cx="1225868" cy="3000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10718800" y="2955925"/>
            <a:ext cx="461154" cy="8375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 16"/>
          <p:cNvSpPr/>
          <p:nvPr/>
        </p:nvSpPr>
        <p:spPr>
          <a:xfrm>
            <a:off x="10660856" y="2038350"/>
            <a:ext cx="521494" cy="921544"/>
          </a:xfrm>
          <a:custGeom>
            <a:avLst/>
            <a:gdLst>
              <a:gd name="connsiteX0" fmla="*/ 521494 w 521494"/>
              <a:gd name="connsiteY0" fmla="*/ 921544 h 921544"/>
              <a:gd name="connsiteX1" fmla="*/ 521494 w 521494"/>
              <a:gd name="connsiteY1" fmla="*/ 147638 h 921544"/>
              <a:gd name="connsiteX2" fmla="*/ 285750 w 521494"/>
              <a:gd name="connsiteY2" fmla="*/ 0 h 921544"/>
              <a:gd name="connsiteX3" fmla="*/ 0 w 521494"/>
              <a:gd name="connsiteY3" fmla="*/ 0 h 921544"/>
              <a:gd name="connsiteX4" fmla="*/ 0 w 521494"/>
              <a:gd name="connsiteY4" fmla="*/ 790575 h 921544"/>
              <a:gd name="connsiteX5" fmla="*/ 61913 w 521494"/>
              <a:gd name="connsiteY5" fmla="*/ 914400 h 921544"/>
              <a:gd name="connsiteX6" fmla="*/ 521494 w 521494"/>
              <a:gd name="connsiteY6" fmla="*/ 921544 h 92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494" h="921544">
                <a:moveTo>
                  <a:pt x="521494" y="921544"/>
                </a:moveTo>
                <a:lnTo>
                  <a:pt x="521494" y="147638"/>
                </a:lnTo>
                <a:lnTo>
                  <a:pt x="285750" y="0"/>
                </a:lnTo>
                <a:lnTo>
                  <a:pt x="0" y="0"/>
                </a:lnTo>
                <a:lnTo>
                  <a:pt x="0" y="790575"/>
                </a:lnTo>
                <a:lnTo>
                  <a:pt x="61913" y="914400"/>
                </a:lnTo>
                <a:lnTo>
                  <a:pt x="521494" y="921544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10367963" y="1712119"/>
            <a:ext cx="814387" cy="473869"/>
          </a:xfrm>
          <a:custGeom>
            <a:avLst/>
            <a:gdLst>
              <a:gd name="connsiteX0" fmla="*/ 292893 w 814387"/>
              <a:gd name="connsiteY0" fmla="*/ 326231 h 473869"/>
              <a:gd name="connsiteX1" fmla="*/ 0 w 814387"/>
              <a:gd name="connsiteY1" fmla="*/ 326231 h 473869"/>
              <a:gd name="connsiteX2" fmla="*/ 0 w 814387"/>
              <a:gd name="connsiteY2" fmla="*/ 107156 h 473869"/>
              <a:gd name="connsiteX3" fmla="*/ 121443 w 814387"/>
              <a:gd name="connsiteY3" fmla="*/ 107156 h 473869"/>
              <a:gd name="connsiteX4" fmla="*/ 235743 w 814387"/>
              <a:gd name="connsiteY4" fmla="*/ 0 h 473869"/>
              <a:gd name="connsiteX5" fmla="*/ 814387 w 814387"/>
              <a:gd name="connsiteY5" fmla="*/ 0 h 473869"/>
              <a:gd name="connsiteX6" fmla="*/ 814387 w 814387"/>
              <a:gd name="connsiteY6" fmla="*/ 473869 h 473869"/>
              <a:gd name="connsiteX7" fmla="*/ 571500 w 814387"/>
              <a:gd name="connsiteY7" fmla="*/ 321469 h 473869"/>
              <a:gd name="connsiteX8" fmla="*/ 292893 w 814387"/>
              <a:gd name="connsiteY8" fmla="*/ 326231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4387" h="473869">
                <a:moveTo>
                  <a:pt x="292893" y="326231"/>
                </a:moveTo>
                <a:lnTo>
                  <a:pt x="0" y="326231"/>
                </a:lnTo>
                <a:lnTo>
                  <a:pt x="0" y="107156"/>
                </a:lnTo>
                <a:lnTo>
                  <a:pt x="121443" y="107156"/>
                </a:lnTo>
                <a:lnTo>
                  <a:pt x="235743" y="0"/>
                </a:lnTo>
                <a:lnTo>
                  <a:pt x="814387" y="0"/>
                </a:lnTo>
                <a:lnTo>
                  <a:pt x="814387" y="473869"/>
                </a:lnTo>
                <a:lnTo>
                  <a:pt x="571500" y="321469"/>
                </a:lnTo>
                <a:lnTo>
                  <a:pt x="292893" y="32623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629275" y="1548146"/>
            <a:ext cx="317500" cy="317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10258425" y="1506871"/>
            <a:ext cx="325898" cy="3258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85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de-DE" dirty="0" smtClean="0"/>
              <a:t>Wenn die Schrauben entfernt sind, klappen Sie nun die Rückseite wie angezeigt etwa 90 Grad hoch</a:t>
            </a:r>
          </a:p>
          <a:p>
            <a:r>
              <a:rPr lang="de-DE" dirty="0" smtClean="0"/>
              <a:t>Dabei lösen sich die Scharniere von selbst und Sie können das Top Case nun ohne Probleme entnehmen</a:t>
            </a:r>
          </a:p>
          <a:p>
            <a:r>
              <a:rPr lang="de-DE" dirty="0" smtClean="0"/>
              <a:t>Um ein Top Case einzubauen, gehen Sie bitte in umgekehrter Reihenfolge vor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smtClean="0">
                <a:solidFill>
                  <a:srgbClr val="FF0000"/>
                </a:solidFill>
              </a:rPr>
              <a:t>Achten Sie hierbei auf die richtige Kabelführung, die richtige Kabel-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err="1" smtClean="0">
                <a:solidFill>
                  <a:srgbClr val="FF0000"/>
                </a:solidFill>
              </a:rPr>
              <a:t>markierung</a:t>
            </a:r>
            <a:r>
              <a:rPr lang="de-DE" dirty="0" smtClean="0">
                <a:solidFill>
                  <a:srgbClr val="FF0000"/>
                </a:solidFill>
              </a:rPr>
              <a:t>, sowie auf die Schrauben am Scharnier. Unsachgemäße Behandlung kann irreparable Schäden zur Folge haben 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45</a:t>
            </a:fld>
            <a:endParaRPr lang="de-DE" dirty="0"/>
          </a:p>
        </p:txBody>
      </p:sp>
      <p:pic>
        <p:nvPicPr>
          <p:cNvPr id="9" name="entfern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8864" r="13719" b="5733"/>
          <a:stretch/>
        </p:blipFill>
        <p:spPr>
          <a:xfrm>
            <a:off x="5183187" y="987426"/>
            <a:ext cx="6174000" cy="4863017"/>
          </a:xfrm>
          <a:prstGeom prst="rect">
            <a:avLst/>
          </a:prstGeom>
        </p:spPr>
      </p:pic>
      <p:pic>
        <p:nvPicPr>
          <p:cNvPr id="8" name="hochklappen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r="2303"/>
          <a:stretch>
            <a:fillRect/>
          </a:stretch>
        </p:blipFill>
        <p:spPr/>
      </p:pic>
      <p:pic>
        <p:nvPicPr>
          <p:cNvPr id="10" name="hochklappen miniatur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r="2303"/>
          <a:stretch>
            <a:fillRect/>
          </a:stretch>
        </p:blipFill>
        <p:spPr>
          <a:xfrm>
            <a:off x="5183187" y="5922836"/>
            <a:ext cx="588140" cy="464400"/>
          </a:xfrm>
          <a:prstGeom prst="rect">
            <a:avLst/>
          </a:prstGeom>
        </p:spPr>
      </p:pic>
      <p:pic>
        <p:nvPicPr>
          <p:cNvPr id="11" name="entfernt miniatu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8864" r="13719" b="5733"/>
          <a:stretch/>
        </p:blipFill>
        <p:spPr>
          <a:xfrm>
            <a:off x="5839313" y="5922836"/>
            <a:ext cx="587864" cy="463037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5183188" y="6277873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5874608" y="6276795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4" name="P2"/>
          <p:cNvSpPr/>
          <p:nvPr/>
        </p:nvSpPr>
        <p:spPr>
          <a:xfrm>
            <a:off x="6083238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1"/>
          <p:cNvSpPr/>
          <p:nvPr/>
        </p:nvSpPr>
        <p:spPr>
          <a:xfrm>
            <a:off x="5426130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56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LCD DISPLAY TAUSCHEN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21950" cy="1500187"/>
          </a:xfrm>
        </p:spPr>
        <p:txBody>
          <a:bodyPr>
            <a:normAutofit/>
          </a:bodyPr>
          <a:lstStyle/>
          <a:p>
            <a:r>
              <a:rPr lang="de-DE" dirty="0"/>
              <a:t>TERRA MOBILE </a:t>
            </a:r>
            <a:r>
              <a:rPr lang="de-DE" dirty="0" smtClean="0"/>
              <a:t>1550</a:t>
            </a:r>
          </a:p>
          <a:p>
            <a:r>
              <a:rPr lang="de-DE" dirty="0"/>
              <a:t>Schwierigkeit: </a:t>
            </a:r>
            <a:r>
              <a:rPr lang="de-DE" dirty="0" smtClean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/>
          </a:p>
          <a:p>
            <a:r>
              <a:rPr lang="de-DE" sz="1600" i="1" dirty="0" smtClean="0"/>
              <a:t>Mit der </a:t>
            </a:r>
            <a:r>
              <a:rPr lang="de-DE" sz="1600" i="1" dirty="0" err="1" smtClean="0"/>
              <a:t>Art.Nr</a:t>
            </a:r>
            <a:r>
              <a:rPr lang="de-DE" sz="1600" i="1" dirty="0"/>
              <a:t>. </a:t>
            </a:r>
            <a:r>
              <a:rPr lang="de-DE" sz="1600" i="1" dirty="0" smtClean="0"/>
              <a:t>E1080384 bieten wir auch ein Display mit Gehäuse an. Der Austausch der kompletten Display Einheit ist deutlich einfacher.</a:t>
            </a:r>
            <a:endParaRPr lang="de-DE" sz="1600" i="1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30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  <a:buBlip>
                <a:blip r:embed="rId2"/>
              </a:buBlip>
            </a:pPr>
            <a:r>
              <a:rPr lang="de-DE" dirty="0">
                <a:solidFill>
                  <a:schemeClr val="accent2"/>
                </a:solidFill>
              </a:rPr>
              <a:t>Bevor Sie </a:t>
            </a:r>
            <a:r>
              <a:rPr lang="de-DE" dirty="0" smtClean="0">
                <a:solidFill>
                  <a:schemeClr val="accent2"/>
                </a:solidFill>
              </a:rPr>
              <a:t>anfangen, </a:t>
            </a:r>
            <a:r>
              <a:rPr lang="de-DE" dirty="0">
                <a:solidFill>
                  <a:schemeClr val="accent2"/>
                </a:solidFill>
              </a:rPr>
              <a:t>schalten Sie das Notebook aus!</a:t>
            </a:r>
          </a:p>
          <a:p>
            <a:r>
              <a:rPr lang="de-DE" dirty="0" smtClean="0">
                <a:hlinkClick r:id="rId3" action="ppaction://hlinksldjump"/>
              </a:rPr>
              <a:t>Entfernen Sie die Tastatur</a:t>
            </a:r>
            <a:endParaRPr lang="de-DE" dirty="0"/>
          </a:p>
          <a:p>
            <a:r>
              <a:rPr lang="de-DE" dirty="0" smtClean="0">
                <a:hlinkClick r:id="rId4" action="ppaction://hlinksldjump"/>
              </a:rPr>
              <a:t>Entfernen Sie den Akku: </a:t>
            </a:r>
            <a:r>
              <a:rPr lang="de-DE" dirty="0" smtClean="0"/>
              <a:t>Unter Umständen kann es auch ausreichen, das Stromkabel vom Mainboard zu trennen, ohne den gesamten Akku auszubauen</a:t>
            </a:r>
          </a:p>
          <a:p>
            <a:pPr marL="0" indent="0">
              <a:buClr>
                <a:srgbClr val="FF0000"/>
              </a:buClr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47</a:t>
            </a:fld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7278005" y="4058729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9638202" y="4056307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0831207" y="267756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Bildplatzhalter 6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-19190" r="-227" b="-19484"/>
          <a:stretch/>
        </p:blipFill>
        <p:spPr/>
      </p:pic>
    </p:spTree>
    <p:extLst>
      <p:ext uri="{BB962C8B-B14F-4D97-AF65-F5344CB8AC3E}">
        <p14:creationId xmlns:p14="http://schemas.microsoft.com/office/powerpoint/2010/main" val="166069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Schritt</a:t>
            </a:r>
            <a:endParaRPr lang="de-DE" dirty="0"/>
          </a:p>
        </p:txBody>
      </p:sp>
      <p:pic>
        <p:nvPicPr>
          <p:cNvPr id="10" name="gelös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4883" r="6773" b="8727"/>
          <a:stretch/>
        </p:blipFill>
        <p:spPr>
          <a:xfrm>
            <a:off x="5183186" y="987425"/>
            <a:ext cx="6174000" cy="48744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917180" y="1066800"/>
            <a:ext cx="853440" cy="2209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front cover lösen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r="1389"/>
          <a:stretch>
            <a:fillRect/>
          </a:stretch>
        </p:blipFill>
        <p:spPr>
          <a:xfrm rot="10800000">
            <a:off x="5183188" y="987425"/>
            <a:ext cx="6172200" cy="4873625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Stellen Sie das Notebook wie auf dem Foto hin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Entfernen Sie das Front Cover vom LCD, indem Sie es vorsichtig mit den Händen herauslösen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Fangen Sie links oder rechts an und arbeiten Sie sich rundherum daran entlang. Die untere Seite ist verklebt und sollte daher zuletzt gelöst werden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Nun können Sie die Kamera entfernen</a:t>
            </a:r>
          </a:p>
          <a:p>
            <a:r>
              <a:rPr lang="de-DE" dirty="0" smtClean="0"/>
              <a:t>Entfernen Sie lose Klebstoffreste am Front Cover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48</a:t>
            </a:fld>
            <a:endParaRPr lang="de-DE" dirty="0"/>
          </a:p>
        </p:txBody>
      </p:sp>
      <p:pic>
        <p:nvPicPr>
          <p:cNvPr id="9" name="front cover lösen minatu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r="1389"/>
          <a:stretch>
            <a:fillRect/>
          </a:stretch>
        </p:blipFill>
        <p:spPr>
          <a:xfrm rot="10800000">
            <a:off x="5183188" y="5900311"/>
            <a:ext cx="588139" cy="464400"/>
          </a:xfrm>
          <a:prstGeom prst="rect">
            <a:avLst/>
          </a:prstGeom>
        </p:spPr>
      </p:pic>
      <p:pic>
        <p:nvPicPr>
          <p:cNvPr id="11" name="gelöst miniatur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4883" r="6773" b="8727"/>
          <a:stretch/>
        </p:blipFill>
        <p:spPr>
          <a:xfrm>
            <a:off x="5847524" y="5900311"/>
            <a:ext cx="588219" cy="464401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5183188" y="6256712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5874608" y="6255634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4" name="P2"/>
          <p:cNvSpPr/>
          <p:nvPr/>
        </p:nvSpPr>
        <p:spPr>
          <a:xfrm>
            <a:off x="6091626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1"/>
          <p:cNvSpPr/>
          <p:nvPr/>
        </p:nvSpPr>
        <p:spPr>
          <a:xfrm>
            <a:off x="5426130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058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</a:t>
            </a:r>
            <a:r>
              <a:rPr lang="de-DE" dirty="0" smtClean="0"/>
              <a:t>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smtClean="0">
                <a:solidFill>
                  <a:srgbClr val="FF0000"/>
                </a:solidFill>
              </a:rPr>
              <a:t>Spätestens </a:t>
            </a:r>
            <a:r>
              <a:rPr lang="de-DE" dirty="0">
                <a:solidFill>
                  <a:srgbClr val="FF0000"/>
                </a:solidFill>
              </a:rPr>
              <a:t>jetzt sollten Sie sich, z.B. wie im Bild gezeigt, eine weiche Unterlage suchen, um keine Kratzer am Display-Panel oder Notebook-Gehäuse zu </a:t>
            </a:r>
            <a:r>
              <a:rPr lang="de-DE" dirty="0" smtClean="0">
                <a:solidFill>
                  <a:srgbClr val="FF0000"/>
                </a:solidFill>
              </a:rPr>
              <a:t>verursachen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Lösen Sie nun das Panel vorsichtig mit den Händen, fangen Sie oben an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smtClean="0">
                <a:solidFill>
                  <a:srgbClr val="FF0000"/>
                </a:solidFill>
              </a:rPr>
              <a:t>Das </a:t>
            </a:r>
            <a:r>
              <a:rPr lang="de-DE" dirty="0">
                <a:solidFill>
                  <a:srgbClr val="FF0000"/>
                </a:solidFill>
              </a:rPr>
              <a:t>Panel ist an sechs Stellen mit dem Back Cover verklebt. Siehe Bild </a:t>
            </a:r>
            <a:r>
              <a:rPr lang="de-DE" dirty="0" smtClean="0">
                <a:solidFill>
                  <a:srgbClr val="FF0000"/>
                </a:solidFill>
              </a:rPr>
              <a:t>2</a:t>
            </a:r>
            <a:endParaRPr lang="de-DE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smtClean="0">
                <a:solidFill>
                  <a:srgbClr val="FF0000"/>
                </a:solidFill>
              </a:rPr>
              <a:t>Das LCD Panel kann bei zu großer Biegung sehr leicht brechen und splittern</a:t>
            </a: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49</a:t>
            </a:fld>
            <a:endParaRPr lang="de-DE" dirty="0"/>
          </a:p>
        </p:txBody>
      </p:sp>
      <p:pic>
        <p:nvPicPr>
          <p:cNvPr id="9" name="LCD lösen miniatu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" b="393"/>
          <a:stretch>
            <a:fillRect/>
          </a:stretch>
        </p:blipFill>
        <p:spPr>
          <a:xfrm>
            <a:off x="5183189" y="5899792"/>
            <a:ext cx="588139" cy="464400"/>
          </a:xfrm>
          <a:prstGeom prst="rect">
            <a:avLst/>
          </a:prstGeom>
        </p:spPr>
      </p:pic>
      <p:pic>
        <p:nvPicPr>
          <p:cNvPr id="10" name="LCD gelöst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t="5579" r="4395" b="5802"/>
          <a:stretch/>
        </p:blipFill>
        <p:spPr>
          <a:xfrm>
            <a:off x="5174395" y="987425"/>
            <a:ext cx="6174000" cy="4875213"/>
          </a:xfrm>
          <a:prstGeom prst="rect">
            <a:avLst/>
          </a:prstGeom>
        </p:spPr>
      </p:pic>
      <p:pic>
        <p:nvPicPr>
          <p:cNvPr id="11" name="LCD gelöst miniatur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t="5579" r="4395" b="5802"/>
          <a:stretch/>
        </p:blipFill>
        <p:spPr>
          <a:xfrm>
            <a:off x="5835625" y="5899792"/>
            <a:ext cx="586800" cy="464400"/>
          </a:xfrm>
          <a:prstGeom prst="rect">
            <a:avLst/>
          </a:prstGeom>
        </p:spPr>
      </p:pic>
      <p:grpSp>
        <p:nvGrpSpPr>
          <p:cNvPr id="15" name="Pfeil"/>
          <p:cNvGrpSpPr/>
          <p:nvPr/>
        </p:nvGrpSpPr>
        <p:grpSpPr>
          <a:xfrm rot="10800000">
            <a:off x="6224803" y="2585824"/>
            <a:ext cx="1568960" cy="1676825"/>
            <a:chOff x="8241143" y="2389572"/>
            <a:chExt cx="1179871" cy="1260987"/>
          </a:xfrm>
        </p:grpSpPr>
        <p:sp>
          <p:nvSpPr>
            <p:cNvPr id="16" name="Bogen 15"/>
            <p:cNvSpPr/>
            <p:nvPr/>
          </p:nvSpPr>
          <p:spPr>
            <a:xfrm rot="2177433">
              <a:off x="8241143" y="2389572"/>
              <a:ext cx="1179871" cy="1260987"/>
            </a:xfrm>
            <a:prstGeom prst="arc">
              <a:avLst/>
            </a:prstGeom>
            <a:noFill/>
            <a:ln w="76200" cap="rnd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>
                <a:ln w="38100">
                  <a:solidFill>
                    <a:schemeClr val="tx1"/>
                  </a:solidFill>
                </a:ln>
                <a:solidFill>
                  <a:srgbClr val="E63C14"/>
                </a:solidFill>
              </a:endParaRPr>
            </a:p>
          </p:txBody>
        </p:sp>
        <p:sp>
          <p:nvSpPr>
            <p:cNvPr id="17" name="Gleichschenkliges Dreieck 16"/>
            <p:cNvSpPr/>
            <p:nvPr/>
          </p:nvSpPr>
          <p:spPr>
            <a:xfrm rot="12966049">
              <a:off x="9057014" y="3334369"/>
              <a:ext cx="331470" cy="285750"/>
            </a:xfrm>
            <a:prstGeom prst="triangle">
              <a:avLst/>
            </a:prstGeom>
            <a:solidFill>
              <a:schemeClr val="accent5"/>
            </a:solidFill>
            <a:ln cap="rnd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n>
                  <a:solidFill>
                    <a:schemeClr val="accent3"/>
                  </a:solidFill>
                </a:ln>
                <a:solidFill>
                  <a:schemeClr val="accent4"/>
                </a:solidFill>
              </a:endParaRPr>
            </a:p>
          </p:txBody>
        </p:sp>
      </p:grpSp>
      <p:pic>
        <p:nvPicPr>
          <p:cNvPr id="8" name="LDC Lösen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" b="393"/>
          <a:stretch>
            <a:fillRect/>
          </a:stretch>
        </p:blipFill>
        <p:spPr>
          <a:xfrm>
            <a:off x="5174396" y="989806"/>
            <a:ext cx="6172200" cy="4873625"/>
          </a:xfrm>
        </p:spPr>
      </p:pic>
      <p:sp>
        <p:nvSpPr>
          <p:cNvPr id="14" name="Rechteck 13"/>
          <p:cNvSpPr/>
          <p:nvPr/>
        </p:nvSpPr>
        <p:spPr>
          <a:xfrm>
            <a:off x="5183188" y="6256192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5837928" y="6255114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9" name="P2"/>
          <p:cNvSpPr/>
          <p:nvPr/>
        </p:nvSpPr>
        <p:spPr>
          <a:xfrm>
            <a:off x="6074514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1"/>
          <p:cNvSpPr/>
          <p:nvPr/>
        </p:nvSpPr>
        <p:spPr>
          <a:xfrm>
            <a:off x="5426130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49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pic>
        <p:nvPicPr>
          <p:cNvPr id="5" name="Bildplatzhalter 4"/>
          <p:cNvPicPr>
            <a:picLocks noGrp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r="7081"/>
          <a:stretch/>
        </p:blipFill>
        <p:spPr>
          <a:xfrm rot="10800000">
            <a:off x="5183188" y="987425"/>
            <a:ext cx="6172200" cy="4873625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3"/>
              </a:buBlip>
            </a:pPr>
            <a:r>
              <a:rPr lang="de-DE" dirty="0" smtClean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Entfernen </a:t>
            </a:r>
            <a:r>
              <a:rPr lang="de-DE" dirty="0"/>
              <a:t>Sie die zwei Schrauben vom </a:t>
            </a:r>
            <a:r>
              <a:rPr lang="de-DE" dirty="0" smtClean="0"/>
              <a:t>Bodengehäuse</a:t>
            </a:r>
          </a:p>
          <a:p>
            <a:endParaRPr lang="de-DE" dirty="0"/>
          </a:p>
        </p:txBody>
      </p:sp>
      <p:sp>
        <p:nvSpPr>
          <p:cNvPr id="6" name="Ellipse 5"/>
          <p:cNvSpPr/>
          <p:nvPr/>
        </p:nvSpPr>
        <p:spPr>
          <a:xfrm>
            <a:off x="6519180" y="305530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/>
          <p:cNvSpPr/>
          <p:nvPr/>
        </p:nvSpPr>
        <p:spPr>
          <a:xfrm>
            <a:off x="9109863" y="2454031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</a:t>
            </a:fld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413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de-DE" dirty="0" smtClean="0"/>
              <a:t>Um das LCD Display zu entfernen müssen Sie nun noch das LCD Kabel lösen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smtClean="0">
                <a:solidFill>
                  <a:srgbClr val="FF0000"/>
                </a:solidFill>
              </a:rPr>
              <a:t>Das </a:t>
            </a:r>
            <a:r>
              <a:rPr lang="de-DE" dirty="0">
                <a:solidFill>
                  <a:srgbClr val="FF0000"/>
                </a:solidFill>
              </a:rPr>
              <a:t>LCD Kabel nach dem Panel-Tausch wieder ordentlich fixieren. Eventuell zusätzlich mit dünnem Gewebeband sichern.</a:t>
            </a:r>
            <a:endParaRPr lang="de-DE" dirty="0" smtClean="0">
              <a:solidFill>
                <a:srgbClr val="FF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50</a:t>
            </a:fld>
            <a:endParaRPr lang="de-DE" dirty="0"/>
          </a:p>
        </p:txBody>
      </p:sp>
      <p:pic>
        <p:nvPicPr>
          <p:cNvPr id="10" name="kabel gelöst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570"/>
          <a:stretch>
            <a:fillRect/>
          </a:stretch>
        </p:blipFill>
        <p:spPr>
          <a:xfrm rot="10800000">
            <a:off x="5183188" y="987425"/>
            <a:ext cx="6172200" cy="4873625"/>
          </a:xfrm>
        </p:spPr>
      </p:pic>
      <p:pic>
        <p:nvPicPr>
          <p:cNvPr id="11" name="kabel gelöst miniatu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570"/>
          <a:stretch>
            <a:fillRect/>
          </a:stretch>
        </p:blipFill>
        <p:spPr>
          <a:xfrm rot="10800000">
            <a:off x="5873369" y="5899472"/>
            <a:ext cx="588139" cy="464400"/>
          </a:xfrm>
          <a:prstGeom prst="rect">
            <a:avLst/>
          </a:prstGeom>
        </p:spPr>
      </p:pic>
      <p:pic>
        <p:nvPicPr>
          <p:cNvPr id="12" name="LCD gelöst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t="5579" r="4395" b="5802"/>
          <a:stretch/>
        </p:blipFill>
        <p:spPr>
          <a:xfrm>
            <a:off x="5182015" y="987425"/>
            <a:ext cx="6174000" cy="4875213"/>
          </a:xfrm>
          <a:prstGeom prst="rect">
            <a:avLst/>
          </a:prstGeom>
        </p:spPr>
      </p:pic>
      <p:pic>
        <p:nvPicPr>
          <p:cNvPr id="13" name="LCD gelöst miniatur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t="5579" r="4395" b="5802"/>
          <a:stretch/>
        </p:blipFill>
        <p:spPr>
          <a:xfrm>
            <a:off x="5174395" y="5899472"/>
            <a:ext cx="586800" cy="464400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8423274" y="3017043"/>
            <a:ext cx="440531" cy="440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5183188" y="6256950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5874608" y="6255872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7" name="P2"/>
          <p:cNvSpPr/>
          <p:nvPr/>
        </p:nvSpPr>
        <p:spPr>
          <a:xfrm>
            <a:off x="6118382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1"/>
          <p:cNvSpPr/>
          <p:nvPr/>
        </p:nvSpPr>
        <p:spPr>
          <a:xfrm>
            <a:off x="5378505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9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LCD BACK COVER TAUSCHEN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1200"/>
          </a:xfrm>
        </p:spPr>
        <p:txBody>
          <a:bodyPr>
            <a:normAutofit/>
          </a:bodyPr>
          <a:lstStyle/>
          <a:p>
            <a:r>
              <a:rPr lang="de-DE" dirty="0"/>
              <a:t>TERRA MOBILE </a:t>
            </a:r>
            <a:r>
              <a:rPr lang="de-DE" dirty="0" smtClean="0"/>
              <a:t>1550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r>
              <a:rPr lang="de-DE" dirty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047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  <a:buBlip>
                <a:blip r:embed="rId2"/>
              </a:buBlip>
            </a:pPr>
            <a:r>
              <a:rPr lang="de-DE" dirty="0">
                <a:solidFill>
                  <a:schemeClr val="accent2"/>
                </a:solidFill>
              </a:rPr>
              <a:t>Bevor Sie </a:t>
            </a:r>
            <a:r>
              <a:rPr lang="de-DE" dirty="0" smtClean="0">
                <a:solidFill>
                  <a:schemeClr val="accent2"/>
                </a:solidFill>
              </a:rPr>
              <a:t>anfangen, </a:t>
            </a:r>
            <a:r>
              <a:rPr lang="de-DE" dirty="0">
                <a:solidFill>
                  <a:schemeClr val="accent2"/>
                </a:solidFill>
              </a:rPr>
              <a:t>schalten Sie das Notebook aus!</a:t>
            </a:r>
          </a:p>
          <a:p>
            <a:r>
              <a:rPr lang="de-DE" dirty="0" smtClean="0">
                <a:hlinkClick r:id="rId3" action="ppaction://hlinksldjump"/>
              </a:rPr>
              <a:t>Entfernen Sie das LCD Display</a:t>
            </a:r>
            <a:endParaRPr lang="de-DE" dirty="0" smtClean="0"/>
          </a:p>
          <a:p>
            <a:pPr marL="0" indent="0">
              <a:buClr>
                <a:srgbClr val="FF0000"/>
              </a:buClr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52</a:t>
            </a:fld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7278005" y="4058729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9638202" y="4056307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0831207" y="267756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Bildplatzhalter 6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-19190" r="-227" b="-19484"/>
          <a:stretch/>
        </p:blipFill>
        <p:spPr/>
      </p:pic>
    </p:spTree>
    <p:extLst>
      <p:ext uri="{BB962C8B-B14F-4D97-AF65-F5344CB8AC3E}">
        <p14:creationId xmlns:p14="http://schemas.microsoft.com/office/powerpoint/2010/main" val="385399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smtClean="0">
                <a:solidFill>
                  <a:srgbClr val="FF0000"/>
                </a:solidFill>
              </a:rPr>
              <a:t>Bei den folgenden Schritten muss mit größter Vorsicht und Sorgfalt gearbeitet werden</a:t>
            </a:r>
          </a:p>
          <a:p>
            <a:r>
              <a:rPr lang="de-DE" dirty="0" smtClean="0"/>
              <a:t>Entfernen Sie das Kamerakabel und die WLAN Antennen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53</a:t>
            </a:fld>
            <a:endParaRPr lang="de-DE" dirty="0"/>
          </a:p>
        </p:txBody>
      </p:sp>
      <p:pic>
        <p:nvPicPr>
          <p:cNvPr id="23" name="kabel netfernt miniatur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13492" b="3136"/>
          <a:stretch/>
        </p:blipFill>
        <p:spPr>
          <a:xfrm rot="10800000">
            <a:off x="5824031" y="5900125"/>
            <a:ext cx="586800" cy="464400"/>
          </a:xfrm>
          <a:prstGeom prst="rect">
            <a:avLst/>
          </a:prstGeom>
        </p:spPr>
      </p:pic>
      <p:pic>
        <p:nvPicPr>
          <p:cNvPr id="21" name="kabel ansicht miniatu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4366" r="9625"/>
          <a:stretch/>
        </p:blipFill>
        <p:spPr>
          <a:xfrm>
            <a:off x="5183188" y="5900125"/>
            <a:ext cx="588139" cy="464400"/>
          </a:xfrm>
          <a:prstGeom prst="rect">
            <a:avLst/>
          </a:prstGeom>
        </p:spPr>
      </p:pic>
      <p:pic>
        <p:nvPicPr>
          <p:cNvPr id="22" name="kabel entfernt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13492" b="3136"/>
          <a:stretch/>
        </p:blipFill>
        <p:spPr>
          <a:xfrm rot="10800000">
            <a:off x="5179800" y="993000"/>
            <a:ext cx="6174000" cy="4874400"/>
          </a:xfrm>
          <a:prstGeom prst="rect">
            <a:avLst/>
          </a:prstGeom>
        </p:spPr>
      </p:pic>
      <p:pic>
        <p:nvPicPr>
          <p:cNvPr id="10" name="kabel ansicht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4366" r="9625"/>
          <a:stretch/>
        </p:blipFill>
        <p:spPr/>
      </p:pic>
      <p:grpSp>
        <p:nvGrpSpPr>
          <p:cNvPr id="20" name="Gruppieren 19"/>
          <p:cNvGrpSpPr/>
          <p:nvPr/>
        </p:nvGrpSpPr>
        <p:grpSpPr>
          <a:xfrm>
            <a:off x="6579394" y="1066800"/>
            <a:ext cx="3688556" cy="3257550"/>
            <a:chOff x="6579394" y="1066800"/>
            <a:chExt cx="3688556" cy="3257550"/>
          </a:xfrm>
        </p:grpSpPr>
        <p:sp>
          <p:nvSpPr>
            <p:cNvPr id="14" name="Freihandform 13"/>
            <p:cNvSpPr/>
            <p:nvPr/>
          </p:nvSpPr>
          <p:spPr>
            <a:xfrm>
              <a:off x="8653463" y="1066800"/>
              <a:ext cx="1614487" cy="3100388"/>
            </a:xfrm>
            <a:custGeom>
              <a:avLst/>
              <a:gdLst>
                <a:gd name="connsiteX0" fmla="*/ 0 w 1614487"/>
                <a:gd name="connsiteY0" fmla="*/ 0 h 3167063"/>
                <a:gd name="connsiteX1" fmla="*/ 0 w 1614487"/>
                <a:gd name="connsiteY1" fmla="*/ 2776538 h 3167063"/>
                <a:gd name="connsiteX2" fmla="*/ 1423987 w 1614487"/>
                <a:gd name="connsiteY2" fmla="*/ 2724150 h 3167063"/>
                <a:gd name="connsiteX3" fmla="*/ 1452562 w 1614487"/>
                <a:gd name="connsiteY3" fmla="*/ 3167063 h 3167063"/>
                <a:gd name="connsiteX4" fmla="*/ 1614487 w 1614487"/>
                <a:gd name="connsiteY4" fmla="*/ 3167063 h 3167063"/>
                <a:gd name="connsiteX5" fmla="*/ 1614487 w 1614487"/>
                <a:gd name="connsiteY5" fmla="*/ 2538413 h 3167063"/>
                <a:gd name="connsiteX6" fmla="*/ 223837 w 1614487"/>
                <a:gd name="connsiteY6" fmla="*/ 2576513 h 3167063"/>
                <a:gd name="connsiteX7" fmla="*/ 223837 w 1614487"/>
                <a:gd name="connsiteY7" fmla="*/ 4763 h 3167063"/>
                <a:gd name="connsiteX8" fmla="*/ 0 w 1614487"/>
                <a:gd name="connsiteY8" fmla="*/ 0 h 316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487" h="3167063">
                  <a:moveTo>
                    <a:pt x="0" y="0"/>
                  </a:moveTo>
                  <a:lnTo>
                    <a:pt x="0" y="2776538"/>
                  </a:lnTo>
                  <a:lnTo>
                    <a:pt x="1423987" y="2724150"/>
                  </a:lnTo>
                  <a:lnTo>
                    <a:pt x="1452562" y="3167063"/>
                  </a:lnTo>
                  <a:lnTo>
                    <a:pt x="1614487" y="3167063"/>
                  </a:lnTo>
                  <a:lnTo>
                    <a:pt x="1614487" y="2538413"/>
                  </a:lnTo>
                  <a:lnTo>
                    <a:pt x="223837" y="2576513"/>
                  </a:lnTo>
                  <a:lnTo>
                    <a:pt x="223837" y="476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6579394" y="3814763"/>
              <a:ext cx="778669" cy="50958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9267825" y="3752852"/>
              <a:ext cx="778669" cy="50958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Rechteck 14"/>
          <p:cNvSpPr/>
          <p:nvPr/>
        </p:nvSpPr>
        <p:spPr>
          <a:xfrm>
            <a:off x="5183188" y="6280339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5874608" y="6279261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8" name="P2"/>
          <p:cNvSpPr/>
          <p:nvPr/>
        </p:nvSpPr>
        <p:spPr>
          <a:xfrm>
            <a:off x="6096384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1"/>
          <p:cNvSpPr/>
          <p:nvPr/>
        </p:nvSpPr>
        <p:spPr>
          <a:xfrm>
            <a:off x="5426130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4" grpId="0" animBg="1"/>
      <p:bldP spid="24" grpId="1" animBg="1"/>
      <p:bldP spid="24" grpId="2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Schritt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smtClean="0">
                <a:solidFill>
                  <a:srgbClr val="FF0000"/>
                </a:solidFill>
              </a:rPr>
              <a:t>Für einen Austausch beachten Sie zwingend die richtige Kabelführung an den Scharnieren und machen Sie sich ggf. Fotos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Lösen Sie die Schrauben an den Scharnieren </a:t>
            </a:r>
          </a:p>
          <a:p>
            <a:r>
              <a:rPr lang="de-DE" dirty="0" smtClean="0"/>
              <a:t>Entnehmen Sie das Back </a:t>
            </a:r>
            <a:r>
              <a:rPr lang="de-DE" dirty="0"/>
              <a:t>C</a:t>
            </a:r>
            <a:r>
              <a:rPr lang="de-DE" dirty="0" smtClean="0"/>
              <a:t>over nach hinten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54</a:t>
            </a:fld>
            <a:endParaRPr lang="de-DE" dirty="0"/>
          </a:p>
        </p:txBody>
      </p:sp>
      <p:pic>
        <p:nvPicPr>
          <p:cNvPr id="10" name="gelöst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r="335"/>
          <a:stretch>
            <a:fillRect/>
          </a:stretch>
        </p:blipFill>
        <p:spPr/>
      </p:pic>
      <p:pic>
        <p:nvPicPr>
          <p:cNvPr id="11" name="gelöst miniatu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r="335"/>
          <a:stretch>
            <a:fillRect/>
          </a:stretch>
        </p:blipFill>
        <p:spPr>
          <a:xfrm>
            <a:off x="5864197" y="5897745"/>
            <a:ext cx="588139" cy="464400"/>
          </a:xfrm>
          <a:prstGeom prst="rect">
            <a:avLst/>
          </a:prstGeom>
        </p:spPr>
      </p:pic>
      <p:pic>
        <p:nvPicPr>
          <p:cNvPr id="12" name="kabel ansicht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4366" r="9625"/>
          <a:stretch/>
        </p:blipFill>
        <p:spPr>
          <a:xfrm>
            <a:off x="5181600" y="987425"/>
            <a:ext cx="6172200" cy="4873625"/>
          </a:xfrm>
          <a:prstGeom prst="rect">
            <a:avLst/>
          </a:prstGeom>
        </p:spPr>
      </p:pic>
      <p:pic>
        <p:nvPicPr>
          <p:cNvPr id="13" name="kabel ansicht miniatu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4366" r="9625"/>
          <a:stretch/>
        </p:blipFill>
        <p:spPr>
          <a:xfrm>
            <a:off x="5183188" y="5897745"/>
            <a:ext cx="588139" cy="46440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5917406" y="4074319"/>
            <a:ext cx="534930" cy="366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10169525" y="3989388"/>
            <a:ext cx="534930" cy="366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5183188" y="6280339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5874608" y="6279261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8" name="P2"/>
          <p:cNvSpPr/>
          <p:nvPr/>
        </p:nvSpPr>
        <p:spPr>
          <a:xfrm>
            <a:off x="6096384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1"/>
          <p:cNvSpPr/>
          <p:nvPr/>
        </p:nvSpPr>
        <p:spPr>
          <a:xfrm>
            <a:off x="5426130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97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Schritt</a:t>
            </a:r>
            <a:endParaRPr lang="de-DE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r="5369"/>
          <a:stretch/>
        </p:blipFill>
        <p:spPr/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Um ein Back Cover zu installieren, gehen Sie bitte in umgekehrter Reihenfolge vor</a:t>
            </a:r>
          </a:p>
          <a:p>
            <a:pPr marL="0" indent="0">
              <a:buNone/>
            </a:pPr>
            <a:r>
              <a:rPr lang="de-DE" dirty="0" smtClean="0"/>
              <a:t>Folgende Hinweise sind zu beachten:</a:t>
            </a:r>
          </a:p>
          <a:p>
            <a:pPr>
              <a:buClr>
                <a:srgbClr val="FF0000"/>
              </a:buClr>
              <a:buBlip>
                <a:blip r:embed="rId3"/>
              </a:buBlip>
            </a:pPr>
            <a:r>
              <a:rPr lang="de-DE" dirty="0" smtClean="0">
                <a:solidFill>
                  <a:srgbClr val="FF0000"/>
                </a:solidFill>
              </a:rPr>
              <a:t>Richtige Kabelführung an den Scharnieren beachten</a:t>
            </a:r>
          </a:p>
          <a:p>
            <a:pPr>
              <a:buClr>
                <a:srgbClr val="FF0000"/>
              </a:buClr>
              <a:buBlip>
                <a:blip r:embed="rId3"/>
              </a:buBlip>
            </a:pPr>
            <a:r>
              <a:rPr lang="de-DE" dirty="0" smtClean="0">
                <a:solidFill>
                  <a:srgbClr val="FF0000"/>
                </a:solidFill>
              </a:rPr>
              <a:t>Kamerakabel anhand der Markierung verlegen</a:t>
            </a:r>
          </a:p>
          <a:p>
            <a:pPr>
              <a:buClr>
                <a:srgbClr val="FF0000"/>
              </a:buClr>
              <a:buBlip>
                <a:blip r:embed="rId3"/>
              </a:buBlip>
            </a:pPr>
            <a:r>
              <a:rPr lang="de-DE" dirty="0" smtClean="0">
                <a:solidFill>
                  <a:srgbClr val="FF0000"/>
                </a:solidFill>
              </a:rPr>
              <a:t>Antennen- und LCD-Kabel müssen exakt verlegt werden</a:t>
            </a:r>
          </a:p>
          <a:p>
            <a:pPr>
              <a:buClr>
                <a:srgbClr val="FF0000"/>
              </a:buClr>
              <a:buBlip>
                <a:blip r:embed="rId3"/>
              </a:buBlip>
            </a:pPr>
            <a:r>
              <a:rPr lang="de-DE" dirty="0" smtClean="0">
                <a:solidFill>
                  <a:srgbClr val="FF0000"/>
                </a:solidFill>
              </a:rPr>
              <a:t>LCD Front Cover einbauen: Vorher eventuell doppelseitiges Klebeband am Gehäuseteil bei Beschädigung ersetzen; Spaltmaße kontrollieren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848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Ersatzteile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1200"/>
          </a:xfrm>
        </p:spPr>
        <p:txBody>
          <a:bodyPr>
            <a:normAutofit/>
          </a:bodyPr>
          <a:lstStyle/>
          <a:p>
            <a:r>
              <a:rPr lang="de-DE" dirty="0"/>
              <a:t>TERRA MOBILE </a:t>
            </a:r>
            <a:r>
              <a:rPr lang="de-DE" dirty="0" smtClean="0"/>
              <a:t>1550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dirty="0" smtClean="0"/>
              <a:t>Ersatzteile TERRA MOBILE 1550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57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886822"/>
              </p:ext>
            </p:extLst>
          </p:nvPr>
        </p:nvGraphicFramePr>
        <p:xfrm>
          <a:off x="901123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1480486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Netzteil 65W EU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1480136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Akku 36Wh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1480129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Tastatur Multi-Color light 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[Deutsch]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9680775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E1080301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Top Case (Cover C)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01674803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E1080302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USB Board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2262927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E1080303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Power Switch Board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06479904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E1080304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Audio Board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28138582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E1080305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Touchpad </a:t>
                      </a:r>
                      <a:r>
                        <a:rPr lang="de-DE" sz="1100" u="none" strike="noStrike" dirty="0" err="1">
                          <a:effectLst/>
                        </a:rPr>
                        <a:t>Mylar</a:t>
                      </a:r>
                      <a:r>
                        <a:rPr lang="de-DE" sz="1100" u="none" strike="noStrike" dirty="0">
                          <a:effectLst/>
                        </a:rPr>
                        <a:t> (Folie)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5160548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E1080306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Speaker (L)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3420015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E1080307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Speaker (R)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74028950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E1080308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HDD Cable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3293051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E1080309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LED Board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6338519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E1080310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CPU Lüfter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0290922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E1080311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Click Board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0830733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E1080312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Touchpad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15855884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Battery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Holder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25100864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CMOS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Battery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740444444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324528"/>
              </p:ext>
            </p:extLst>
          </p:nvPr>
        </p:nvGraphicFramePr>
        <p:xfrm>
          <a:off x="5767186" y="1344703"/>
          <a:ext cx="3943350" cy="4938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(i5-8265U)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E1080510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(i5-10210U)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88053385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(i7-8565U)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E1085011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(i7-10510U)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28704746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SD Card Dummy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Bottom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Case (Cover D)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LCD Front Cover (Cover B)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LCD Back Cover (Cover A)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Hinge/Scharnier (L )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Hinge/Scharnier (R 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6613101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LCD Cable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70077091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LCD Display  15.6"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87628666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LCD Display  15.6“ incl. </a:t>
                      </a:r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Housing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32752091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CCD Lens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6945646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LCD Double Side Tape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00247088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Cable Set</a:t>
                      </a:r>
                      <a:r>
                        <a:rPr lang="de-DE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(9 </a:t>
                      </a:r>
                      <a:r>
                        <a:rPr lang="de-DE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cables</a:t>
                      </a:r>
                      <a:r>
                        <a:rPr lang="de-DE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de-DE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de-DE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</a:t>
                      </a:r>
                      <a:r>
                        <a:rPr lang="de-DE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cable</a:t>
                      </a:r>
                      <a:r>
                        <a:rPr lang="de-DE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95841003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Screw Set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058693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E1080516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Screw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Bottom</a:t>
                      </a:r>
                      <a:r>
                        <a:rPr lang="de-DE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Case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331589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7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r="-1"/>
          <a:stretch/>
        </p:blipFill>
        <p:spPr>
          <a:xfrm>
            <a:off x="5183188" y="995363"/>
            <a:ext cx="6172199" cy="48736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Klappen Sie das Notebook auf und legen Sie das Display auf den Boden</a:t>
            </a:r>
            <a:endParaRPr lang="de-DE" dirty="0"/>
          </a:p>
          <a:p>
            <a:r>
              <a:rPr lang="de-DE" dirty="0" smtClean="0"/>
              <a:t>Halten Sie mit der einen Hand die Tastatur fest, damit diese nicht herunterfällt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Drücken Sie nun mit einen Schraubendreher in das Loch und drücken die Tastatur heraus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r="1355"/>
          <a:stretch>
            <a:fillRect/>
          </a:stretch>
        </p:blipFill>
        <p:spPr/>
      </p:pic>
      <p:sp>
        <p:nvSpPr>
          <p:cNvPr id="9" name="Ellipse 8"/>
          <p:cNvSpPr/>
          <p:nvPr/>
        </p:nvSpPr>
        <p:spPr>
          <a:xfrm>
            <a:off x="8792480" y="273145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schaltfläch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r="-1"/>
          <a:stretch/>
        </p:blipFill>
        <p:spPr>
          <a:xfrm>
            <a:off x="5802814" y="5901535"/>
            <a:ext cx="588140" cy="464400"/>
          </a:xfrm>
          <a:prstGeom prst="rect">
            <a:avLst/>
          </a:prstGeom>
        </p:spPr>
      </p:pic>
      <p:pic>
        <p:nvPicPr>
          <p:cNvPr id="15" name="schaltfläche 1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r="7297"/>
          <a:stretch/>
        </p:blipFill>
        <p:spPr>
          <a:xfrm>
            <a:off x="5181601" y="5901534"/>
            <a:ext cx="586800" cy="4644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181601" y="6257934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5802814" y="6257934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7" name="P2"/>
          <p:cNvSpPr/>
          <p:nvPr/>
        </p:nvSpPr>
        <p:spPr>
          <a:xfrm>
            <a:off x="6045993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1"/>
          <p:cNvSpPr/>
          <p:nvPr/>
        </p:nvSpPr>
        <p:spPr>
          <a:xfrm>
            <a:off x="5426130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91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</a:t>
            </a:r>
            <a:r>
              <a:rPr lang="de-DE" dirty="0"/>
              <a:t>Schritt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Legen Sie das Notebook normal hin</a:t>
            </a:r>
            <a:endParaRPr lang="de-DE" dirty="0"/>
          </a:p>
          <a:p>
            <a:r>
              <a:rPr lang="de-DE" dirty="0" smtClean="0"/>
              <a:t>Klappen Sie die Tastatur vorsichtig um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Achten </a:t>
            </a:r>
            <a:r>
              <a:rPr lang="de-DE" dirty="0">
                <a:solidFill>
                  <a:srgbClr val="FF0000"/>
                </a:solidFill>
              </a:rPr>
              <a:t>Sie </a:t>
            </a:r>
            <a:r>
              <a:rPr lang="de-DE" dirty="0" smtClean="0">
                <a:solidFill>
                  <a:srgbClr val="FF0000"/>
                </a:solidFill>
              </a:rPr>
              <a:t>darauf das </a:t>
            </a:r>
            <a:r>
              <a:rPr lang="de-DE" dirty="0">
                <a:solidFill>
                  <a:srgbClr val="FF0000"/>
                </a:solidFill>
              </a:rPr>
              <a:t>Tastaturbandkabel nicht zu </a:t>
            </a:r>
            <a:r>
              <a:rPr lang="de-DE" dirty="0" smtClean="0">
                <a:solidFill>
                  <a:srgbClr val="FF0000"/>
                </a:solidFill>
              </a:rPr>
              <a:t>knicken!</a:t>
            </a:r>
            <a:endParaRPr lang="de-DE" dirty="0" smtClean="0"/>
          </a:p>
          <a:p>
            <a:pPr>
              <a:buClr>
                <a:srgbClr val="FF0000"/>
              </a:buClr>
            </a:pPr>
            <a:r>
              <a:rPr lang="de-DE" dirty="0"/>
              <a:t>Trennen Sie die </a:t>
            </a:r>
            <a:r>
              <a:rPr lang="de-DE" dirty="0" smtClean="0"/>
              <a:t>zwei Tastatur-Flachbandkabel </a:t>
            </a:r>
            <a:r>
              <a:rPr lang="de-DE" dirty="0"/>
              <a:t>aus </a:t>
            </a:r>
            <a:r>
              <a:rPr lang="de-DE" dirty="0" smtClean="0"/>
              <a:t>den Verriegelungsbuchsen</a:t>
            </a:r>
          </a:p>
          <a:p>
            <a:r>
              <a:rPr lang="de-DE" dirty="0" smtClean="0"/>
              <a:t>Entfernen Sie die Tastatur vorsichtig</a:t>
            </a:r>
            <a:endParaRPr lang="de-DE" dirty="0"/>
          </a:p>
          <a:p>
            <a:r>
              <a:rPr lang="de-DE" dirty="0" smtClean="0"/>
              <a:t>Um die </a:t>
            </a:r>
            <a:r>
              <a:rPr lang="de-DE" dirty="0"/>
              <a:t>Tastatur zu installieren, gehen Sie in umgekehrter Reihenfolge </a:t>
            </a:r>
            <a:r>
              <a:rPr lang="de-DE" dirty="0" smtClean="0"/>
              <a:t>vor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" name="schaltfäch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4" b="8464"/>
          <a:stretch>
            <a:fillRect/>
          </a:stretch>
        </p:blipFill>
        <p:spPr>
          <a:xfrm>
            <a:off x="5183187" y="5901534"/>
            <a:ext cx="586053" cy="462753"/>
          </a:xfrm>
          <a:prstGeom prst="rect">
            <a:avLst/>
          </a:prstGeom>
        </p:spPr>
      </p:pic>
      <p:pic>
        <p:nvPicPr>
          <p:cNvPr id="17" name="schaltfläch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2"/>
          <a:stretch/>
        </p:blipFill>
        <p:spPr>
          <a:xfrm>
            <a:off x="5806535" y="5901534"/>
            <a:ext cx="586044" cy="462753"/>
          </a:xfrm>
          <a:prstGeom prst="rect">
            <a:avLst/>
          </a:prstGeom>
        </p:spPr>
      </p:pic>
      <p:pic>
        <p:nvPicPr>
          <p:cNvPr id="14" name="bild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2"/>
          <a:stretch/>
        </p:blipFill>
        <p:spPr>
          <a:xfrm>
            <a:off x="5183234" y="987424"/>
            <a:ext cx="6172107" cy="4873626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7970895" y="2105362"/>
            <a:ext cx="1647488" cy="16474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1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4" b="8464"/>
          <a:stretch>
            <a:fillRect/>
          </a:stretch>
        </p:blipFill>
        <p:spPr/>
      </p:pic>
      <p:sp>
        <p:nvSpPr>
          <p:cNvPr id="12" name="Rechteck 11"/>
          <p:cNvSpPr/>
          <p:nvPr/>
        </p:nvSpPr>
        <p:spPr>
          <a:xfrm>
            <a:off x="5183187" y="62562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5806535" y="62562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 smtClean="0"/>
              <a:t>2</a:t>
            </a:r>
            <a:endParaRPr lang="de-DE" dirty="0"/>
          </a:p>
        </p:txBody>
      </p:sp>
      <p:sp>
        <p:nvSpPr>
          <p:cNvPr id="19" name="P2"/>
          <p:cNvSpPr/>
          <p:nvPr/>
        </p:nvSpPr>
        <p:spPr>
          <a:xfrm>
            <a:off x="6045993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1"/>
          <p:cNvSpPr/>
          <p:nvPr/>
        </p:nvSpPr>
        <p:spPr>
          <a:xfrm>
            <a:off x="5426130" y="6362377"/>
            <a:ext cx="100013" cy="100013"/>
          </a:xfrm>
          <a:prstGeom prst="ellipse">
            <a:avLst/>
          </a:prstGeom>
          <a:solidFill>
            <a:srgbClr val="784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82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AKKU TAUSCHEN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TERRA MOBILE 1550</a:t>
            </a:r>
          </a:p>
          <a:p>
            <a:r>
              <a:rPr lang="de-DE" dirty="0"/>
              <a:t>Schwierigkeit: </a:t>
            </a:r>
            <a:r>
              <a:rPr lang="de-DE" dirty="0" smtClean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82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Schritt</a:t>
            </a:r>
            <a:endParaRPr lang="de-DE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 rot="10800000">
            <a:off x="5183188" y="987425"/>
            <a:ext cx="6172200" cy="4873625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  <a:buBlip>
                <a:blip r:embed="rId3"/>
              </a:buBlip>
            </a:pPr>
            <a:r>
              <a:rPr lang="de-DE" dirty="0">
                <a:solidFill>
                  <a:schemeClr val="accent2"/>
                </a:solidFill>
              </a:rPr>
              <a:t>Bevor Sie </a:t>
            </a:r>
            <a:r>
              <a:rPr lang="de-DE" dirty="0" smtClean="0">
                <a:solidFill>
                  <a:schemeClr val="accent2"/>
                </a:solidFill>
              </a:rPr>
              <a:t>anfangen, </a:t>
            </a:r>
            <a:r>
              <a:rPr lang="de-DE" dirty="0">
                <a:solidFill>
                  <a:schemeClr val="accent2"/>
                </a:solidFill>
              </a:rPr>
              <a:t>schalten Sie das Notebook aus!</a:t>
            </a:r>
          </a:p>
          <a:p>
            <a:r>
              <a:rPr lang="de-DE" dirty="0" smtClean="0">
                <a:hlinkClick r:id="rId4" action="ppaction://hlinksldjump"/>
              </a:rPr>
              <a:t>Entfernen Sie die Tastatur</a:t>
            </a:r>
            <a:endParaRPr lang="de-DE" dirty="0" smtClean="0"/>
          </a:p>
          <a:p>
            <a:pPr>
              <a:buClr>
                <a:srgbClr val="FF0000"/>
              </a:buClr>
            </a:pPr>
            <a:r>
              <a:rPr lang="de-DE" dirty="0" smtClean="0"/>
              <a:t>Schrauben Sie die drei Schrauben wo vorher die Tastatur saß, raus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9</a:t>
            </a:fld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7278005" y="4034876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9638202" y="4056307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0831207" y="2677563"/>
            <a:ext cx="386862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46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WORTMANN A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30A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7030A0"/>
      </a:hlink>
      <a:folHlink>
        <a:srgbClr val="7030A0"/>
      </a:folHlink>
    </a:clrScheme>
    <a:fontScheme name="WORTMANN AG">
      <a:majorFont>
        <a:latin typeface="DIN Offc Pro"/>
        <a:ea typeface=""/>
        <a:cs typeface=""/>
      </a:majorFont>
      <a:minorFont>
        <a:latin typeface="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2296</Words>
  <Application>Microsoft Office PowerPoint</Application>
  <PresentationFormat>Breitbild</PresentationFormat>
  <Paragraphs>476</Paragraphs>
  <Slides>57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57</vt:i4>
      </vt:variant>
    </vt:vector>
  </HeadingPairs>
  <TitlesOfParts>
    <vt:vector size="63" baseType="lpstr">
      <vt:lpstr>DIN Offc Pro</vt:lpstr>
      <vt:lpstr>Arial</vt:lpstr>
      <vt:lpstr>Calibri</vt:lpstr>
      <vt:lpstr>Wingdings 2</vt:lpstr>
      <vt:lpstr>Wingdings</vt:lpstr>
      <vt:lpstr>Office</vt:lpstr>
      <vt:lpstr>REPARATURANLEITUNG TERRA MOBILE 1550</vt:lpstr>
      <vt:lpstr>Inhaltsverzeichnis</vt:lpstr>
      <vt:lpstr>Bevor Sie beginnen</vt:lpstr>
      <vt:lpstr>TASTATUR TAUSCHEN</vt:lpstr>
      <vt:lpstr>1. Schritt</vt:lpstr>
      <vt:lpstr>2. Schritt</vt:lpstr>
      <vt:lpstr>3. Schritt</vt:lpstr>
      <vt:lpstr>AKKU TAUSCHEN</vt:lpstr>
      <vt:lpstr>1. Schritt</vt:lpstr>
      <vt:lpstr>2. Schritt</vt:lpstr>
      <vt:lpstr>3. Schritt</vt:lpstr>
      <vt:lpstr>4. Schritt</vt:lpstr>
      <vt:lpstr>5. Schritt</vt:lpstr>
      <vt:lpstr>6. Schritt</vt:lpstr>
      <vt:lpstr>FESTPLATTE TAUSCHEN </vt:lpstr>
      <vt:lpstr>1. Schritt</vt:lpstr>
      <vt:lpstr>2. Schritt</vt:lpstr>
      <vt:lpstr>3. Schritt</vt:lpstr>
      <vt:lpstr>M.2 SSD TAUSCHEN</vt:lpstr>
      <vt:lpstr>1. Schritt</vt:lpstr>
      <vt:lpstr>2. Schritt</vt:lpstr>
      <vt:lpstr>3. Schritt</vt:lpstr>
      <vt:lpstr>ARBEITSSPEICHER TAUSCHEN</vt:lpstr>
      <vt:lpstr>1. Schritt</vt:lpstr>
      <vt:lpstr>2. Schritt</vt:lpstr>
      <vt:lpstr>LÜFTER TAUSCHEN</vt:lpstr>
      <vt:lpstr>1. Schritt</vt:lpstr>
      <vt:lpstr>2. Schritt</vt:lpstr>
      <vt:lpstr>3. Schritt</vt:lpstr>
      <vt:lpstr>WLAN MODUL TAUSCHEN</vt:lpstr>
      <vt:lpstr>1. Schritt</vt:lpstr>
      <vt:lpstr>2. Schritt</vt:lpstr>
      <vt:lpstr>3. Schritt</vt:lpstr>
      <vt:lpstr>BIOS BATTERIE TAUSCHEN</vt:lpstr>
      <vt:lpstr>1. Schritt</vt:lpstr>
      <vt:lpstr>2. Schritt</vt:lpstr>
      <vt:lpstr>MAINBOARD TAUSCHEN</vt:lpstr>
      <vt:lpstr>1. Schritt</vt:lpstr>
      <vt:lpstr>2. Schritt</vt:lpstr>
      <vt:lpstr>3. Schritt</vt:lpstr>
      <vt:lpstr>4. Schritt</vt:lpstr>
      <vt:lpstr>TOP CASE TAUSCHEN</vt:lpstr>
      <vt:lpstr>1. Schritt</vt:lpstr>
      <vt:lpstr>2. Schritt</vt:lpstr>
      <vt:lpstr>3. Schritt</vt:lpstr>
      <vt:lpstr>LCD DISPLAY TAUSCHEN</vt:lpstr>
      <vt:lpstr>1. Schritt</vt:lpstr>
      <vt:lpstr>2. Schritt</vt:lpstr>
      <vt:lpstr>3. Schritt</vt:lpstr>
      <vt:lpstr>4. Schritt</vt:lpstr>
      <vt:lpstr>LCD BACK COVER TAUSCHEN</vt:lpstr>
      <vt:lpstr>1. Schritt</vt:lpstr>
      <vt:lpstr>2. Schritt</vt:lpstr>
      <vt:lpstr>3. Schritt</vt:lpstr>
      <vt:lpstr>4. Schritt</vt:lpstr>
      <vt:lpstr>Ersatzteile</vt:lpstr>
      <vt:lpstr>Ersatzteile TERRA MOBILE 1550</vt:lpstr>
    </vt:vector>
  </TitlesOfParts>
  <Company>Wortmann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Kay_Detering@Wortmann.de</dc:creator>
  <cp:lastModifiedBy>Kay Detering</cp:lastModifiedBy>
  <cp:revision>399</cp:revision>
  <cp:lastPrinted>2019-05-10T08:57:26Z</cp:lastPrinted>
  <dcterms:created xsi:type="dcterms:W3CDTF">2019-05-09T10:12:02Z</dcterms:created>
  <dcterms:modified xsi:type="dcterms:W3CDTF">2020-12-03T09:19:08Z</dcterms:modified>
</cp:coreProperties>
</file>