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4" r:id="rId2"/>
    <p:sldId id="261" r:id="rId3"/>
    <p:sldId id="291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3" r:id="rId28"/>
    <p:sldId id="374" r:id="rId29"/>
    <p:sldId id="375" r:id="rId30"/>
    <p:sldId id="346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IN Offc Pro" panose="020B0504020101020102" pitchFamily="34" charset="0"/>
      <p:regular r:id="rId38"/>
      <p:bold r:id="rId39"/>
      <p:italic r:id="rId4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E63C14"/>
    <a:srgbClr val="898989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162" d="100"/>
          <a:sy n="162" d="100"/>
        </p:scale>
        <p:origin x="264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27.04.2022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27.04.2022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74178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5" name="5"/>
          <p:cNvSpPr/>
          <p:nvPr userDrawn="1"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4" name="4"/>
          <p:cNvSpPr/>
          <p:nvPr userDrawn="1"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3" name="3"/>
          <p:cNvSpPr/>
          <p:nvPr userDrawn="1"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4" name="2"/>
          <p:cNvSpPr/>
          <p:nvPr userDrawn="1"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3" name="1"/>
          <p:cNvSpPr/>
          <p:nvPr userDrawn="1"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 dirty="0"/>
              <a:t>Juli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" Target="slide8.xml"/><Relationship Id="rId7" Type="http://schemas.openxmlformats.org/officeDocument/2006/relationships/image" Target="../media/image2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" Target="slide8.xml"/><Relationship Id="rId7" Type="http://schemas.openxmlformats.org/officeDocument/2006/relationships/image" Target="../media/image3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slide" Target="slide14.xml"/><Relationship Id="rId10" Type="http://schemas.openxmlformats.org/officeDocument/2006/relationships/image" Target="../media/image41.jpeg"/><Relationship Id="rId4" Type="http://schemas.openxmlformats.org/officeDocument/2006/relationships/slide" Target="slide12.xml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" Target="slide8.xml"/><Relationship Id="rId7" Type="http://schemas.openxmlformats.org/officeDocument/2006/relationships/image" Target="../media/image4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7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5.xml"/><Relationship Id="rId2" Type="http://schemas.openxmlformats.org/officeDocument/2006/relationships/slide" Target="slide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3.xml"/><Relationship Id="rId5" Type="http://schemas.openxmlformats.org/officeDocument/2006/relationships/slide" Target="slide10.xml"/><Relationship Id="rId15" Type="http://schemas.openxmlformats.org/officeDocument/2006/relationships/image" Target="../media/image4.png"/><Relationship Id="rId10" Type="http://schemas.openxmlformats.org/officeDocument/2006/relationships/slide" Target="slide20.xml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18.xml"/><Relationship Id="rId7" Type="http://schemas.openxmlformats.org/officeDocument/2006/relationships/image" Target="../media/image51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0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wortmann.de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" y="793819"/>
            <a:ext cx="7183555" cy="5258746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Manual</a:t>
            </a:r>
            <a:br>
              <a:rPr lang="de-DE" dirty="0"/>
            </a:br>
            <a:r>
              <a:rPr lang="de-DE" sz="2000" b="1" dirty="0"/>
              <a:t>TERRA </a:t>
            </a:r>
            <a:r>
              <a:rPr lang="de-DE" sz="2000" b="1"/>
              <a:t>MOBILE 1460</a:t>
            </a:r>
            <a:br>
              <a:rPr lang="de-DE" sz="2000" b="1"/>
            </a:br>
            <a:r>
              <a:rPr lang="de-DE" sz="2000" b="1"/>
              <a:t>TERRA MOBILE 1460P</a:t>
            </a:r>
            <a:br>
              <a:rPr lang="de-DE" sz="2000" b="1"/>
            </a:br>
            <a:r>
              <a:rPr lang="de-DE" sz="2000" b="1"/>
              <a:t>TERRA MOBILE 1460Q</a:t>
            </a:r>
            <a:br>
              <a:rPr lang="de-DE" sz="2000" b="1" dirty="0"/>
            </a:b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br>
              <a:rPr lang="de-DE" dirty="0"/>
            </a:br>
            <a:r>
              <a:rPr lang="de-DE" dirty="0"/>
              <a:t>CMOS 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CMOS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9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CMOS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Bottom Case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Battery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/>
              <a:t>Now you can see the CMOS battery.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Carefully remove the plug.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Detach the CMOS battery from the housing. (Fig.3).</a:t>
            </a:r>
          </a:p>
          <a:p>
            <a:pPr>
              <a:buClr>
                <a:srgbClr val="FF0000"/>
              </a:buClr>
            </a:pPr>
            <a:r>
              <a:rPr lang="en-US" dirty="0"/>
              <a:t>When installing, pay attention to the correct polarity of the plug.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After inserting a new battery, the notebook will switch off twice during start-up! </a:t>
            </a:r>
            <a:r>
              <a:rPr lang="en-US" dirty="0">
                <a:solidFill>
                  <a:srgbClr val="FF0000"/>
                </a:solidFill>
              </a:rPr>
              <a:t>This is normal.</a:t>
            </a:r>
            <a:r>
              <a:rPr lang="de-DE" dirty="0"/>
              <a:t>Make sure you reset your BIOS/UEFI </a:t>
            </a:r>
            <a:r>
              <a:rPr lang="en-GB" dirty="0"/>
              <a:t>settings</a:t>
            </a:r>
            <a:r>
              <a:rPr lang="de-DE" dirty="0"/>
              <a:t>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5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1987" r="10193" b="15097"/>
          <a:stretch/>
        </p:blipFill>
        <p:spPr/>
      </p:pic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7073" r="17073" b="17073"/>
          <a:stretch/>
        </p:blipFill>
        <p:spPr/>
      </p:pic>
      <p:grpSp>
        <p:nvGrpSpPr>
          <p:cNvPr id="51" name="Kabel"/>
          <p:cNvGrpSpPr/>
          <p:nvPr/>
        </p:nvGrpSpPr>
        <p:grpSpPr>
          <a:xfrm>
            <a:off x="7905525" y="2658431"/>
            <a:ext cx="62475" cy="144000"/>
            <a:chOff x="7905525" y="2658431"/>
            <a:chExt cx="62475" cy="144000"/>
          </a:xfrm>
        </p:grpSpPr>
        <p:cxnSp>
          <p:nvCxnSpPr>
            <p:cNvPr id="48" name="Schwarzes Kabel"/>
            <p:cNvCxnSpPr/>
            <p:nvPr/>
          </p:nvCxnSpPr>
          <p:spPr>
            <a:xfrm>
              <a:off x="7905525" y="2658431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otes Kabel"/>
            <p:cNvCxnSpPr/>
            <p:nvPr/>
          </p:nvCxnSpPr>
          <p:spPr>
            <a:xfrm>
              <a:off x="7968000" y="2658431"/>
              <a:ext cx="0" cy="14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11266" r="8752" b="11734"/>
          <a:stretch/>
        </p:blipFill>
        <p:spPr/>
      </p:pic>
      <p:sp>
        <p:nvSpPr>
          <p:cNvPr id="24" name="Freihandform Batterie"/>
          <p:cNvSpPr/>
          <p:nvPr/>
        </p:nvSpPr>
        <p:spPr>
          <a:xfrm>
            <a:off x="5603081" y="2590800"/>
            <a:ext cx="671513" cy="1507331"/>
          </a:xfrm>
          <a:custGeom>
            <a:avLst/>
            <a:gdLst>
              <a:gd name="connsiteX0" fmla="*/ 40482 w 671513"/>
              <a:gd name="connsiteY0" fmla="*/ 2381 h 1507331"/>
              <a:gd name="connsiteX1" fmla="*/ 671513 w 671513"/>
              <a:gd name="connsiteY1" fmla="*/ 2381 h 1507331"/>
              <a:gd name="connsiteX2" fmla="*/ 671513 w 671513"/>
              <a:gd name="connsiteY2" fmla="*/ 1507331 h 1507331"/>
              <a:gd name="connsiteX3" fmla="*/ 211932 w 671513"/>
              <a:gd name="connsiteY3" fmla="*/ 1507331 h 1507331"/>
              <a:gd name="connsiteX4" fmla="*/ 211932 w 671513"/>
              <a:gd name="connsiteY4" fmla="*/ 295275 h 1507331"/>
              <a:gd name="connsiteX5" fmla="*/ 0 w 671513"/>
              <a:gd name="connsiteY5" fmla="*/ 295275 h 1507331"/>
              <a:gd name="connsiteX6" fmla="*/ 0 w 671513"/>
              <a:gd name="connsiteY6" fmla="*/ 0 h 1507331"/>
              <a:gd name="connsiteX7" fmla="*/ 40482 w 671513"/>
              <a:gd name="connsiteY7" fmla="*/ 2381 h 1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1513" h="1507331">
                <a:moveTo>
                  <a:pt x="40482" y="2381"/>
                </a:moveTo>
                <a:lnTo>
                  <a:pt x="671513" y="2381"/>
                </a:lnTo>
                <a:lnTo>
                  <a:pt x="671513" y="1507331"/>
                </a:lnTo>
                <a:lnTo>
                  <a:pt x="211932" y="1507331"/>
                </a:lnTo>
                <a:lnTo>
                  <a:pt x="211932" y="295275"/>
                </a:lnTo>
                <a:lnTo>
                  <a:pt x="0" y="295275"/>
                </a:lnTo>
                <a:lnTo>
                  <a:pt x="0" y="0"/>
                </a:lnTo>
                <a:lnTo>
                  <a:pt x="40482" y="238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</a:t>
            </a:r>
          </a:p>
        </p:txBody>
      </p:sp>
      <p:sp>
        <p:nvSpPr>
          <p:cNvPr id="28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9725" r="9738" b="9725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14131" r="14107" b="14131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6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10728" r="11924" b="15161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2"/>
          <p:cNvSpPr/>
          <p:nvPr/>
        </p:nvSpPr>
        <p:spPr>
          <a:xfrm>
            <a:off x="6297198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07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4" animBg="1"/>
      <p:bldP spid="24" grpId="5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SSD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192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SSD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Remove the Bottom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Disconnect the battery connection cable.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Loosen the mounting screw. ( Fig.2) and then you can easily release the SSD from the slot.</a:t>
            </a:r>
          </a:p>
          <a:p>
            <a:pPr>
              <a:buClr>
                <a:srgbClr val="FF0000"/>
              </a:buClr>
            </a:pPr>
            <a:r>
              <a:rPr lang="en-US" dirty="0"/>
              <a:t>To install an SSD, please proceed in the reverse order.</a:t>
            </a:r>
          </a:p>
          <a:p>
            <a:pPr>
              <a:buClr>
                <a:srgbClr val="FF0000"/>
              </a:buClr>
            </a:pPr>
            <a:r>
              <a:rPr lang="de-DE" dirty="0"/>
              <a:t>Terra MOBILE </a:t>
            </a:r>
            <a:r>
              <a:rPr lang="de-DE" b="1" dirty="0"/>
              <a:t>1460</a:t>
            </a:r>
            <a:r>
              <a:rPr lang="de-DE" dirty="0"/>
              <a:t> </a:t>
            </a:r>
            <a:r>
              <a:rPr lang="en-GB" dirty="0"/>
              <a:t>supports</a:t>
            </a:r>
            <a:r>
              <a:rPr lang="de-DE" dirty="0"/>
              <a:t> SATA SSDMOBILE. </a:t>
            </a:r>
            <a:r>
              <a:rPr lang="de-DE"/>
              <a:t>Terra MOBILE</a:t>
            </a:r>
            <a:r>
              <a:rPr lang="de-DE" b="1"/>
              <a:t>1460P/Q </a:t>
            </a:r>
            <a:r>
              <a:rPr lang="en-GB" dirty="0"/>
              <a:t>supports</a:t>
            </a:r>
            <a:r>
              <a:rPr lang="de-DE" dirty="0"/>
              <a:t> SATA &amp; NVME </a:t>
            </a:r>
            <a:r>
              <a:rPr lang="de-DE"/>
              <a:t>SSD.</a:t>
            </a:r>
          </a:p>
          <a:p>
            <a:pPr>
              <a:buClr>
                <a:srgbClr val="FF0000"/>
              </a:buClr>
            </a:pPr>
            <a:r>
              <a:rPr lang="en-US"/>
              <a:t>Connect the battery cable. (Fig.1).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de-DE" dirty="0"/>
              <a:t>	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21" name="Bild 2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28" b="12596"/>
          <a:stretch/>
        </p:blipFill>
        <p:spPr/>
      </p:pic>
      <p:sp>
        <p:nvSpPr>
          <p:cNvPr id="23" name="kreis-M2-Schraube"/>
          <p:cNvSpPr/>
          <p:nvPr/>
        </p:nvSpPr>
        <p:spPr>
          <a:xfrm>
            <a:off x="8655075" y="3097618"/>
            <a:ext cx="382973" cy="382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3276" r="22272" b="23276"/>
          <a:stretch/>
        </p:blipFill>
        <p:spPr>
          <a:xfrm>
            <a:off x="5183540" y="987660"/>
            <a:ext cx="6171495" cy="411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18" name="kreis-akkukabel"/>
          <p:cNvSpPr/>
          <p:nvPr/>
        </p:nvSpPr>
        <p:spPr>
          <a:xfrm>
            <a:off x="7187040" y="2451480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21970" r="21970" b="21970"/>
          <a:stretch/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7" b="17937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4" name="1"/>
          <p:cNvSpPr/>
          <p:nvPr/>
        </p:nvSpPr>
        <p:spPr>
          <a:xfrm>
            <a:off x="5183096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2"/>
          <p:cNvSpPr/>
          <p:nvPr/>
        </p:nvSpPr>
        <p:spPr>
          <a:xfrm>
            <a:off x="629958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7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  <p:bldP spid="18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br>
              <a:rPr lang="de-DE" dirty="0"/>
            </a:br>
            <a:r>
              <a:rPr lang="de-DE" dirty="0"/>
              <a:t>WLAN MODULE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WLAN MODULE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00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WLAN MODULE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Remove the Bottom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Disconnect the battery connection cable.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Carefully loosen the two antenna connectors. (Fig.2 &amp; 3) using the slotted plastic screwdriver </a:t>
            </a:r>
            <a:r>
              <a:rPr lang="de-DE" dirty="0"/>
              <a:t>3mm</a:t>
            </a:r>
            <a:r>
              <a:rPr lang="en-US" dirty="0"/>
              <a:t>.</a:t>
            </a:r>
          </a:p>
          <a:p>
            <a:pPr>
              <a:buClr>
                <a:srgbClr val="FF0000"/>
              </a:buClr>
            </a:pPr>
            <a:r>
              <a:rPr lang="de-DE" dirty="0"/>
              <a:t>Remove the </a:t>
            </a:r>
            <a:r>
              <a:rPr lang="en-GB" dirty="0"/>
              <a:t>screw</a:t>
            </a:r>
            <a:r>
              <a:rPr lang="de-DE" dirty="0"/>
              <a:t>.</a:t>
            </a:r>
          </a:p>
          <a:p>
            <a:pPr>
              <a:buClr>
                <a:srgbClr val="FF0000"/>
              </a:buClr>
            </a:pPr>
            <a:r>
              <a:rPr lang="en-US" dirty="0"/>
              <a:t>When installing, please make sure that the antenna cables are connected as shown in the pictures.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5" name="Bild 3"/>
          <p:cNvPicPr>
            <a:picLocks noGrp="1" noChangeAspect="1"/>
          </p:cNvPicPr>
          <p:nvPr>
            <p:ph type="pic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21202" r="21970" b="19146"/>
          <a:stretch/>
        </p:blipFill>
        <p:spPr/>
      </p:pic>
      <p:pic>
        <p:nvPicPr>
          <p:cNvPr id="21" name="Bild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3298" r="22295" b="23298"/>
          <a:stretch/>
        </p:blipFill>
        <p:spPr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3" name="Rechteck WLAN-Modul"/>
          <p:cNvSpPr/>
          <p:nvPr/>
        </p:nvSpPr>
        <p:spPr>
          <a:xfrm>
            <a:off x="7262813" y="1485000"/>
            <a:ext cx="728662" cy="462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3276" r="22272" b="23276"/>
          <a:stretch/>
        </p:blipFill>
        <p:spPr>
          <a:xfrm>
            <a:off x="5183540" y="987660"/>
            <a:ext cx="6171495" cy="411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18" name="kreis-akkukabel"/>
          <p:cNvSpPr/>
          <p:nvPr/>
        </p:nvSpPr>
        <p:spPr>
          <a:xfrm>
            <a:off x="7214663" y="2444812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6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16836" r="16887" b="16836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4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3125" r="23125" b="23125"/>
          <a:stretch/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23237" r="23237" b="23237"/>
          <a:stretch/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8" name="2"/>
          <p:cNvSpPr/>
          <p:nvPr/>
        </p:nvSpPr>
        <p:spPr>
          <a:xfrm>
            <a:off x="6297198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9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0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18" grpId="0" animBg="1"/>
      <p:bldP spid="18" grpId="1" animBg="1"/>
      <p:bldP spid="18" grpId="2" animBg="1"/>
      <p:bldP spid="18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MAINBOARD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321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accent1"/>
                </a:solidFill>
                <a:hlinkClick r:id="rId2" action="ppaction://hlinksldjump"/>
              </a:rPr>
              <a:t>Remove the Bottom Case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</a:t>
            </a:r>
            <a:r>
              <a:rPr lang="en-GB" u="sng" dirty="0">
                <a:solidFill>
                  <a:schemeClr val="accent1"/>
                </a:solidFill>
                <a:hlinkClick r:id="rId3" action="ppaction://hlinksldjump"/>
              </a:rPr>
              <a:t>battery</a:t>
            </a:r>
            <a:endParaRPr lang="en-GB" u="sng" dirty="0">
              <a:solidFill>
                <a:schemeClr val="accent1"/>
              </a:solidFill>
            </a:endParaRPr>
          </a:p>
          <a:p>
            <a:r>
              <a:rPr lang="de-DE" dirty="0">
                <a:solidFill>
                  <a:schemeClr val="accent1"/>
                </a:solidFill>
                <a:hlinkClick r:id="rId4" action="ppaction://hlinksldjump"/>
              </a:rPr>
              <a:t>Remove the SSD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Remove the WLAN Modul</a:t>
            </a:r>
            <a:r>
              <a:rPr lang="de-DE" u="sng" dirty="0">
                <a:solidFill>
                  <a:schemeClr val="accent1"/>
                </a:solidFill>
              </a:rPr>
              <a:t>e</a:t>
            </a:r>
          </a:p>
          <a:p>
            <a:pPr>
              <a:buClr>
                <a:srgbClr val="FF0000"/>
              </a:buClr>
            </a:pPr>
            <a:r>
              <a:rPr lang="en-US" dirty="0"/>
              <a:t>Disconnect all 7 connectors on the mainboard.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Now remove the 3 screws from the mainboard.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Now you can remove the mainboard.(Fig.3).</a:t>
            </a:r>
          </a:p>
          <a:p>
            <a:pPr>
              <a:buClr>
                <a:srgbClr val="FF0000"/>
              </a:buClr>
            </a:pPr>
            <a:r>
              <a:rPr lang="en-US" dirty="0"/>
              <a:t>Heatsinks and foils should be transferred over, the thermal paste may have to be renewed.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4350"/>
          <a:stretch>
            <a:fillRect/>
          </a:stretch>
        </p:blipFill>
        <p:spPr/>
      </p:pic>
      <p:pic>
        <p:nvPicPr>
          <p:cNvPr id="40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12052" r="10781" b="11630"/>
          <a:stretch/>
        </p:blipFill>
        <p:spPr/>
      </p:pic>
      <p:grpSp>
        <p:nvGrpSpPr>
          <p:cNvPr id="16" name="Gruppieren Schrauben"/>
          <p:cNvGrpSpPr/>
          <p:nvPr/>
        </p:nvGrpSpPr>
        <p:grpSpPr>
          <a:xfrm>
            <a:off x="5570636" y="1356187"/>
            <a:ext cx="1806476" cy="1082576"/>
            <a:chOff x="5570636" y="1356187"/>
            <a:chExt cx="1806476" cy="1082576"/>
          </a:xfrm>
        </p:grpSpPr>
        <p:sp>
          <p:nvSpPr>
            <p:cNvPr id="15" name="Ellipse 14"/>
            <p:cNvSpPr/>
            <p:nvPr/>
          </p:nvSpPr>
          <p:spPr>
            <a:xfrm>
              <a:off x="5784949" y="1372856"/>
              <a:ext cx="196751" cy="1967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180361" y="1356187"/>
              <a:ext cx="196751" cy="1967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570636" y="2242012"/>
              <a:ext cx="196751" cy="1967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12523" r="11146" b="12523"/>
          <a:stretch/>
        </p:blipFill>
        <p:spPr>
          <a:xfrm>
            <a:off x="5183188" y="988471"/>
            <a:ext cx="6172200" cy="4112707"/>
          </a:xfrm>
        </p:spPr>
      </p:pic>
      <p:grpSp>
        <p:nvGrpSpPr>
          <p:cNvPr id="10" name="Gruppieren Steckverbindungen"/>
          <p:cNvGrpSpPr/>
          <p:nvPr/>
        </p:nvGrpSpPr>
        <p:grpSpPr>
          <a:xfrm>
            <a:off x="5556050" y="1419225"/>
            <a:ext cx="1945481" cy="1514475"/>
            <a:chOff x="5556050" y="1419225"/>
            <a:chExt cx="1945481" cy="1514475"/>
          </a:xfrm>
        </p:grpSpPr>
        <p:sp>
          <p:nvSpPr>
            <p:cNvPr id="32" name="Ellipse 31"/>
            <p:cNvSpPr/>
            <p:nvPr/>
          </p:nvSpPr>
          <p:spPr>
            <a:xfrm>
              <a:off x="5556050" y="2704800"/>
              <a:ext cx="228900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6173587" y="2374600"/>
              <a:ext cx="228900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6392824" y="2523825"/>
              <a:ext cx="603226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6987975" y="2526205"/>
              <a:ext cx="228900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7214495" y="1769268"/>
              <a:ext cx="287036" cy="2870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6078700" y="1419225"/>
              <a:ext cx="479000" cy="1854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297"/>
          <a:stretch>
            <a:fillRect/>
          </a:stretch>
        </p:blipFill>
        <p:spPr>
          <a:ln>
            <a:solidFill>
              <a:schemeClr val="bg1"/>
            </a:solidFill>
          </a:ln>
        </p:spPr>
      </p:pic>
      <p:pic>
        <p:nvPicPr>
          <p:cNvPr id="41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9556" r="9570" b="9556"/>
          <a:stretch/>
        </p:blipFill>
        <p:spPr>
          <a:xfrm>
            <a:off x="6294627" y="5173770"/>
            <a:ext cx="1042826" cy="695217"/>
          </a:xfrm>
          <a:ln>
            <a:solidFill>
              <a:schemeClr val="bg1"/>
            </a:solidFill>
          </a:ln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5166" r="5165" b="5166"/>
          <a:stretch/>
        </p:blipFill>
        <p:spPr>
          <a:xfrm>
            <a:off x="5180715" y="5173770"/>
            <a:ext cx="1042825" cy="695217"/>
          </a:xfrm>
          <a:ln>
            <a:solidFill>
              <a:schemeClr val="bg1"/>
            </a:solidFill>
          </a:ln>
        </p:spPr>
      </p:pic>
      <p:sp>
        <p:nvSpPr>
          <p:cNvPr id="3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5" name="Ellipse 44"/>
          <p:cNvSpPr/>
          <p:nvPr/>
        </p:nvSpPr>
        <p:spPr>
          <a:xfrm>
            <a:off x="7337453" y="1777136"/>
            <a:ext cx="287036" cy="287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42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32212" cy="3811588"/>
          </a:xfrm>
        </p:spPr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Bottom Case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Battery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/>
              <a:t>First you have to remove the black flat cable. (Fig.1) it covers the screws from the touchpad.</a:t>
            </a:r>
          </a:p>
          <a:p>
            <a:pPr>
              <a:buClr>
                <a:srgbClr val="FF0000"/>
              </a:buClr>
            </a:pPr>
            <a:r>
              <a:rPr lang="en-US" dirty="0"/>
              <a:t>Now remove the 3 screws on the touchpad.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Take the touchpad out of the housing.</a:t>
            </a:r>
          </a:p>
          <a:p>
            <a:pPr>
              <a:buClr>
                <a:srgbClr val="FF0000"/>
              </a:buClr>
            </a:pPr>
            <a:r>
              <a:rPr lang="en-US" dirty="0"/>
              <a:t>Release the safety catch on the connector and remove the flat ribbon cable. (Fig.3).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4725" r="18577" b="16616"/>
          <a:stretch/>
        </p:blipFill>
        <p:spPr/>
      </p:pic>
      <p:sp>
        <p:nvSpPr>
          <p:cNvPr id="11" name="Kreis Stecker"/>
          <p:cNvSpPr/>
          <p:nvPr/>
        </p:nvSpPr>
        <p:spPr>
          <a:xfrm>
            <a:off x="7054447" y="2802430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11820" r="9767" b="11820"/>
          <a:stretch/>
        </p:blipFill>
        <p:spPr/>
      </p:pic>
      <p:grpSp>
        <p:nvGrpSpPr>
          <p:cNvPr id="16" name="Gruppe Schrauben"/>
          <p:cNvGrpSpPr/>
          <p:nvPr/>
        </p:nvGrpSpPr>
        <p:grpSpPr>
          <a:xfrm>
            <a:off x="7218622" y="3396225"/>
            <a:ext cx="2035969" cy="269081"/>
            <a:chOff x="7218622" y="3396225"/>
            <a:chExt cx="2035969" cy="269081"/>
          </a:xfrm>
        </p:grpSpPr>
        <p:sp>
          <p:nvSpPr>
            <p:cNvPr id="15" name="Ellipse 14"/>
            <p:cNvSpPr/>
            <p:nvPr/>
          </p:nvSpPr>
          <p:spPr>
            <a:xfrm>
              <a:off x="7218622" y="3403368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8106828" y="3400987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Ellipse 27"/>
            <p:cNvSpPr/>
            <p:nvPr/>
          </p:nvSpPr>
          <p:spPr>
            <a:xfrm>
              <a:off x="8992653" y="3396225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12523" r="10160" b="12523"/>
          <a:stretch/>
        </p:blipFill>
        <p:spPr/>
      </p:pic>
      <p:sp>
        <p:nvSpPr>
          <p:cNvPr id="20" name="Freihandform Kabel"/>
          <p:cNvSpPr/>
          <p:nvPr/>
        </p:nvSpPr>
        <p:spPr>
          <a:xfrm>
            <a:off x="6262688" y="2709000"/>
            <a:ext cx="2713312" cy="922406"/>
          </a:xfrm>
          <a:custGeom>
            <a:avLst/>
            <a:gdLst>
              <a:gd name="connsiteX0" fmla="*/ 28575 w 2728912"/>
              <a:gd name="connsiteY0" fmla="*/ 0 h 835818"/>
              <a:gd name="connsiteX1" fmla="*/ 635793 w 2728912"/>
              <a:gd name="connsiteY1" fmla="*/ 0 h 835818"/>
              <a:gd name="connsiteX2" fmla="*/ 635793 w 2728912"/>
              <a:gd name="connsiteY2" fmla="*/ 219075 h 835818"/>
              <a:gd name="connsiteX3" fmla="*/ 2686050 w 2728912"/>
              <a:gd name="connsiteY3" fmla="*/ 219075 h 835818"/>
              <a:gd name="connsiteX4" fmla="*/ 2728912 w 2728912"/>
              <a:gd name="connsiteY4" fmla="*/ 219075 h 835818"/>
              <a:gd name="connsiteX5" fmla="*/ 2728912 w 2728912"/>
              <a:gd name="connsiteY5" fmla="*/ 835818 h 835818"/>
              <a:gd name="connsiteX6" fmla="*/ 0 w 2728912"/>
              <a:gd name="connsiteY6" fmla="*/ 835818 h 835818"/>
              <a:gd name="connsiteX7" fmla="*/ 28575 w 2728912"/>
              <a:gd name="connsiteY7" fmla="*/ 0 h 83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8912" h="835818">
                <a:moveTo>
                  <a:pt x="28575" y="0"/>
                </a:moveTo>
                <a:lnTo>
                  <a:pt x="635793" y="0"/>
                </a:lnTo>
                <a:lnTo>
                  <a:pt x="635793" y="219075"/>
                </a:lnTo>
                <a:lnTo>
                  <a:pt x="2686050" y="219075"/>
                </a:lnTo>
                <a:lnTo>
                  <a:pt x="2728912" y="219075"/>
                </a:lnTo>
                <a:lnTo>
                  <a:pt x="2728912" y="835818"/>
                </a:lnTo>
                <a:lnTo>
                  <a:pt x="0" y="835818"/>
                </a:lnTo>
                <a:lnTo>
                  <a:pt x="28575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8534" r="8520" b="8534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8534" r="8520" b="8534"/>
          <a:stretch/>
        </p:blipFill>
        <p:spPr>
          <a:xfrm>
            <a:off x="6296224" y="5173770"/>
            <a:ext cx="1042826" cy="695217"/>
          </a:xfrm>
          <a:ln>
            <a:solidFill>
              <a:schemeClr val="bg1"/>
            </a:solidFill>
          </a:ln>
        </p:spPr>
      </p:pic>
      <p:pic>
        <p:nvPicPr>
          <p:cNvPr id="23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24531" r="22240" b="19827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4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08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20" grpId="0" animBg="1"/>
      <p:bldP spid="20" grpId="1" animBg="1"/>
      <p:bldP spid="20" grpId="2" animBg="1"/>
      <p:bldP spid="20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rgbClr val="784D96"/>
                </a:solidFill>
              </a:rPr>
              <a:t>Service Notes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Bottom Case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3" action="ppaction://hlinksldjump"/>
              </a:rPr>
              <a:t>LTE Module installation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Remove the Battery 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Remove the </a:t>
            </a:r>
            <a:r>
              <a:rPr lang="de-DE" dirty="0">
                <a:solidFill>
                  <a:srgbClr val="784D96"/>
                </a:solidFill>
                <a:hlinkClick r:id="rId5" action="ppaction://hlinksldjump"/>
              </a:rPr>
              <a:t>CMOS </a:t>
            </a:r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Battery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6" action="ppaction://hlinksldjump"/>
              </a:rPr>
              <a:t>Remove the SSD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7" action="ppaction://hlinksldjump"/>
              </a:rPr>
              <a:t>Remove the WLAN Module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8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8" action="ppaction://hlinksldjump"/>
              </a:rPr>
              <a:t>Mainboard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9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9" action="ppaction://hlinksldjump"/>
              </a:rPr>
              <a:t>Touchpad</a:t>
            </a:r>
            <a:r>
              <a:rPr lang="de-DE" dirty="0">
                <a:solidFill>
                  <a:srgbClr val="784D96"/>
                </a:solidFill>
                <a:hlinkClick r:id="rId9" action="ppaction://hlinksldjump"/>
              </a:rPr>
              <a:t> 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0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10" action="ppaction://hlinksldjump"/>
              </a:rPr>
              <a:t>Top Case/ Keyboard 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1" action="ppaction://hlinksldjump"/>
              </a:rPr>
              <a:t>Remove the </a:t>
            </a:r>
            <a:r>
              <a:rPr lang="en-GB" u="sng" dirty="0">
                <a:solidFill>
                  <a:srgbClr val="784D96"/>
                </a:solidFill>
                <a:hlinkClick r:id="rId11" action="ppaction://hlinksldjump"/>
              </a:rPr>
              <a:t>Hinge</a:t>
            </a:r>
            <a:endParaRPr lang="en-GB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2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12" action="ppaction://hlinksldjump"/>
              </a:rPr>
              <a:t>LCD Display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rgbClr val="784D96"/>
                </a:solidFill>
                <a:hlinkClick r:id="rId13" action="ppaction://hlinksldjump"/>
              </a:rPr>
              <a:t>Spare Parts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4" action="ppaction://hlinksldjump"/>
              </a:rPr>
              <a:t>Feedback</a:t>
            </a:r>
            <a:endParaRPr lang="de-DE" dirty="0">
              <a:solidFill>
                <a:srgbClr val="784D96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" y="5177109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229000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80150" cy="2852737"/>
          </a:xfrm>
        </p:spPr>
        <p:txBody>
          <a:bodyPr>
            <a:normAutofit/>
          </a:bodyPr>
          <a:lstStyle/>
          <a:p>
            <a:r>
              <a:rPr lang="de-DE" sz="5400" dirty="0"/>
              <a:t>REMOVE THE </a:t>
            </a:r>
            <a:r>
              <a:rPr lang="de-DE" sz="5620" dirty="0"/>
              <a:t>TOP CASE/ KEYBOARD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CASE/ KEYBOARD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833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CASE/ KEYBOARD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Remove the Mainboard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Remove the Touchpad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Separate the top case from the LCD housing by removing 6 PH1 screws from the hinges.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Flip open the display.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Now carefully remove the antenna cable and the display cable that were previously behind the hinges. (Fig.3).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rgbClr val="FF0000"/>
                </a:solidFill>
              </a:rPr>
              <a:t>The cables cannot be completely removed until you have released the hinges. Do not remove the top case until you have disconnected the cables.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3642" r="7559" b="11476"/>
          <a:stretch/>
        </p:blipFill>
        <p:spPr/>
      </p:pic>
      <p:pic>
        <p:nvPicPr>
          <p:cNvPr id="23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26" name="Pfeil aufklappen"/>
          <p:cNvSpPr/>
          <p:nvPr/>
        </p:nvSpPr>
        <p:spPr>
          <a:xfrm rot="10800000">
            <a:off x="10172022" y="3285000"/>
            <a:ext cx="603978" cy="1145816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4094" r="21854" b="19644"/>
          <a:stretch/>
        </p:blipFill>
        <p:spPr/>
      </p:pic>
      <p:grpSp>
        <p:nvGrpSpPr>
          <p:cNvPr id="21" name="Gruppieren 20"/>
          <p:cNvGrpSpPr/>
          <p:nvPr/>
        </p:nvGrpSpPr>
        <p:grpSpPr>
          <a:xfrm>
            <a:off x="5764576" y="1154139"/>
            <a:ext cx="5182112" cy="441300"/>
            <a:chOff x="5764576" y="1154139"/>
            <a:chExt cx="5182112" cy="441300"/>
          </a:xfrm>
        </p:grpSpPr>
        <p:sp>
          <p:nvSpPr>
            <p:cNvPr id="19" name="Ellipse 18"/>
            <p:cNvSpPr/>
            <p:nvPr/>
          </p:nvSpPr>
          <p:spPr>
            <a:xfrm>
              <a:off x="5764576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0505388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2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21990" r="21970" b="21990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7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ln>
            <a:solidFill>
              <a:schemeClr val="bg1"/>
            </a:solidFill>
          </a:ln>
        </p:spPr>
      </p:pic>
      <p:pic>
        <p:nvPicPr>
          <p:cNvPr id="25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8198" r="10213" b="12144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0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6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4" grpId="0" animBg="1"/>
      <p:bldP spid="24" grpId="1" animBg="1"/>
      <p:bldP spid="24" grpId="2" animBg="1"/>
      <p:bldP spid="24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CASE/ KEYBOARD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dirty="0"/>
              <a:t>Now remove the two speakers (Fig.1).The speakers are attached to the casing with adhesive tape. Remove them by lifting them up as shown in.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Remove the USB board &amp; the LTE board both have 2 screws. (Fig.3). To check, all the individual parts can be seen in. (Fig.4).</a:t>
            </a:r>
          </a:p>
          <a:p>
            <a:pPr>
              <a:buClr>
                <a:srgbClr val="FF0000"/>
              </a:buClr>
            </a:pPr>
            <a:r>
              <a:rPr lang="en-US" dirty="0"/>
              <a:t>If necessary, take over the conductive connectors. (Fig.5).</a:t>
            </a:r>
          </a:p>
          <a:p>
            <a:pPr>
              <a:buClr>
                <a:srgbClr val="FF0000"/>
              </a:buClr>
            </a:pPr>
            <a:r>
              <a:rPr lang="en-US" dirty="0"/>
              <a:t>Replace the adhesive on the flat ribbon cables as necessary.</a:t>
            </a:r>
          </a:p>
          <a:p>
            <a:pPr>
              <a:buClr>
                <a:srgbClr val="FF0000"/>
              </a:buClr>
            </a:pPr>
            <a:r>
              <a:rPr lang="en-US" dirty="0"/>
              <a:t>To install a top case or keyboard, please proceed in the reverse order.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Step</a:t>
            </a:r>
          </a:p>
        </p:txBody>
      </p:sp>
      <p:sp>
        <p:nvSpPr>
          <p:cNvPr id="41" name="M5"/>
          <p:cNvSpPr/>
          <p:nvPr/>
        </p:nvSpPr>
        <p:spPr>
          <a:xfrm>
            <a:off x="959962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M4"/>
          <p:cNvSpPr/>
          <p:nvPr/>
        </p:nvSpPr>
        <p:spPr>
          <a:xfrm>
            <a:off x="8482665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01" r="101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t="25" b="25"/>
          <a:stretch/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Bild 5"/>
          <p:cNvPicPr>
            <a:picLocks noGrp="1" noChangeAspect="1"/>
          </p:cNvPicPr>
          <p:nvPr>
            <p:ph type="pic" idx="2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>
            <a:fillRect/>
          </a:stretch>
        </p:blipFill>
        <p:spPr/>
      </p:pic>
      <p:grpSp>
        <p:nvGrpSpPr>
          <p:cNvPr id="24" name="Gruppieren Platzhalter"/>
          <p:cNvGrpSpPr/>
          <p:nvPr/>
        </p:nvGrpSpPr>
        <p:grpSpPr>
          <a:xfrm>
            <a:off x="6552003" y="2131436"/>
            <a:ext cx="3631858" cy="590550"/>
            <a:chOff x="6552003" y="2131436"/>
            <a:chExt cx="3631858" cy="590550"/>
          </a:xfrm>
        </p:grpSpPr>
        <p:sp>
          <p:nvSpPr>
            <p:cNvPr id="20" name="Rechteck Platzhalter"/>
            <p:cNvSpPr/>
            <p:nvPr/>
          </p:nvSpPr>
          <p:spPr>
            <a:xfrm>
              <a:off x="6552003" y="2131436"/>
              <a:ext cx="288297" cy="590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Rechteck Platzhalter"/>
            <p:cNvSpPr/>
            <p:nvPr/>
          </p:nvSpPr>
          <p:spPr>
            <a:xfrm>
              <a:off x="9895564" y="2131436"/>
              <a:ext cx="288297" cy="590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3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15252" r="16424" b="21858"/>
          <a:stretch/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grpSp>
        <p:nvGrpSpPr>
          <p:cNvPr id="27" name="Gruppieren Boards"/>
          <p:cNvGrpSpPr/>
          <p:nvPr/>
        </p:nvGrpSpPr>
        <p:grpSpPr>
          <a:xfrm>
            <a:off x="7789069" y="1476375"/>
            <a:ext cx="3293269" cy="1278731"/>
            <a:chOff x="7789069" y="1476375"/>
            <a:chExt cx="3293269" cy="1278731"/>
          </a:xfrm>
        </p:grpSpPr>
        <p:sp>
          <p:nvSpPr>
            <p:cNvPr id="25" name="LTE-Board"/>
            <p:cNvSpPr/>
            <p:nvPr/>
          </p:nvSpPr>
          <p:spPr>
            <a:xfrm>
              <a:off x="7789069" y="1476375"/>
              <a:ext cx="538162" cy="697706"/>
            </a:xfrm>
            <a:custGeom>
              <a:avLst/>
              <a:gdLst>
                <a:gd name="connsiteX0" fmla="*/ 538162 w 538162"/>
                <a:gd name="connsiteY0" fmla="*/ 11906 h 697706"/>
                <a:gd name="connsiteX1" fmla="*/ 538162 w 538162"/>
                <a:gd name="connsiteY1" fmla="*/ 697706 h 697706"/>
                <a:gd name="connsiteX2" fmla="*/ 0 w 538162"/>
                <a:gd name="connsiteY2" fmla="*/ 697706 h 697706"/>
                <a:gd name="connsiteX3" fmla="*/ 0 w 538162"/>
                <a:gd name="connsiteY3" fmla="*/ 383381 h 697706"/>
                <a:gd name="connsiteX4" fmla="*/ 230981 w 538162"/>
                <a:gd name="connsiteY4" fmla="*/ 383381 h 697706"/>
                <a:gd name="connsiteX5" fmla="*/ 230981 w 538162"/>
                <a:gd name="connsiteY5" fmla="*/ 0 h 697706"/>
                <a:gd name="connsiteX6" fmla="*/ 538162 w 538162"/>
                <a:gd name="connsiteY6" fmla="*/ 11906 h 69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162" h="697706">
                  <a:moveTo>
                    <a:pt x="538162" y="11906"/>
                  </a:moveTo>
                  <a:lnTo>
                    <a:pt x="538162" y="697706"/>
                  </a:lnTo>
                  <a:lnTo>
                    <a:pt x="0" y="697706"/>
                  </a:lnTo>
                  <a:lnTo>
                    <a:pt x="0" y="383381"/>
                  </a:lnTo>
                  <a:lnTo>
                    <a:pt x="230981" y="383381"/>
                  </a:lnTo>
                  <a:lnTo>
                    <a:pt x="230981" y="0"/>
                  </a:lnTo>
                  <a:lnTo>
                    <a:pt x="538162" y="1190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USB-Board"/>
            <p:cNvSpPr/>
            <p:nvPr/>
          </p:nvSpPr>
          <p:spPr>
            <a:xfrm>
              <a:off x="10551319" y="1574006"/>
              <a:ext cx="531019" cy="1181100"/>
            </a:xfrm>
            <a:custGeom>
              <a:avLst/>
              <a:gdLst>
                <a:gd name="connsiteX0" fmla="*/ 531019 w 531019"/>
                <a:gd name="connsiteY0" fmla="*/ 4763 h 1181100"/>
                <a:gd name="connsiteX1" fmla="*/ 531019 w 531019"/>
                <a:gd name="connsiteY1" fmla="*/ 1181100 h 1181100"/>
                <a:gd name="connsiteX2" fmla="*/ 200025 w 531019"/>
                <a:gd name="connsiteY2" fmla="*/ 1181100 h 1181100"/>
                <a:gd name="connsiteX3" fmla="*/ 0 w 531019"/>
                <a:gd name="connsiteY3" fmla="*/ 1085850 h 1181100"/>
                <a:gd name="connsiteX4" fmla="*/ 0 w 531019"/>
                <a:gd name="connsiteY4" fmla="*/ 257175 h 1181100"/>
                <a:gd name="connsiteX5" fmla="*/ 209550 w 531019"/>
                <a:gd name="connsiteY5" fmla="*/ 0 h 1181100"/>
                <a:gd name="connsiteX6" fmla="*/ 531019 w 531019"/>
                <a:gd name="connsiteY6" fmla="*/ 4763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019" h="1181100">
                  <a:moveTo>
                    <a:pt x="531019" y="4763"/>
                  </a:moveTo>
                  <a:lnTo>
                    <a:pt x="531019" y="1181100"/>
                  </a:lnTo>
                  <a:lnTo>
                    <a:pt x="200025" y="1181100"/>
                  </a:lnTo>
                  <a:lnTo>
                    <a:pt x="0" y="1085850"/>
                  </a:lnTo>
                  <a:lnTo>
                    <a:pt x="0" y="257175"/>
                  </a:lnTo>
                  <a:lnTo>
                    <a:pt x="209550" y="0"/>
                  </a:lnTo>
                  <a:lnTo>
                    <a:pt x="531019" y="476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131" r="11624" b="15713"/>
          <a:stretch/>
        </p:blipFill>
        <p:spPr/>
      </p:pic>
      <p:sp>
        <p:nvSpPr>
          <p:cNvPr id="22" name="Pfeil Lautsprecher"/>
          <p:cNvSpPr/>
          <p:nvPr/>
        </p:nvSpPr>
        <p:spPr>
          <a:xfrm rot="10800000">
            <a:off x="7311625" y="2493000"/>
            <a:ext cx="504000" cy="12960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23934" r="21767" b="19664"/>
          <a:stretch/>
        </p:blipFill>
        <p:spPr/>
      </p:pic>
      <p:grpSp>
        <p:nvGrpSpPr>
          <p:cNvPr id="16" name="Gruppieren Lautsprecher"/>
          <p:cNvGrpSpPr/>
          <p:nvPr/>
        </p:nvGrpSpPr>
        <p:grpSpPr>
          <a:xfrm>
            <a:off x="5664000" y="2892425"/>
            <a:ext cx="5441760" cy="1832575"/>
            <a:chOff x="5664000" y="2892425"/>
            <a:chExt cx="5441760" cy="1832575"/>
          </a:xfrm>
        </p:grpSpPr>
        <p:sp>
          <p:nvSpPr>
            <p:cNvPr id="15" name="Rechteck Lautsprecher 1"/>
            <p:cNvSpPr/>
            <p:nvPr/>
          </p:nvSpPr>
          <p:spPr>
            <a:xfrm>
              <a:off x="5664000" y="2892425"/>
              <a:ext cx="504000" cy="1832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Lautsprecher 2"/>
            <p:cNvSpPr/>
            <p:nvPr/>
          </p:nvSpPr>
          <p:spPr>
            <a:xfrm>
              <a:off x="10601760" y="2892425"/>
              <a:ext cx="504000" cy="1832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9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0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1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35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6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22" grpId="0" animBg="1"/>
      <p:bldP spid="22" grpId="2" animBg="1"/>
      <p:bldP spid="22" grpId="3" animBg="1"/>
      <p:bldP spid="22" grpId="4" animBg="1"/>
      <p:bldP spid="22" grpId="5" animBg="1"/>
      <p:bldP spid="22" grpId="6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HINGE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HINGE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248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HINGE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32212" cy="3811588"/>
          </a:xfrm>
        </p:spPr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Remove the Top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Place the display upright and press the hinge cover down slightly until you hear a clicking sound.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Now you can remove the hinge cover.</a:t>
            </a:r>
          </a:p>
          <a:p>
            <a:pPr>
              <a:buClr>
                <a:srgbClr val="FF0000"/>
              </a:buClr>
            </a:pPr>
            <a:r>
              <a:rPr lang="en-US" dirty="0"/>
              <a:t>Loosen the 6 hinge screws PH1(Fig.2).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To install new hinges, please proceed in the reverse order.</a:t>
            </a:r>
          </a:p>
          <a:p>
            <a:pPr>
              <a:buClr>
                <a:srgbClr val="FF0000"/>
              </a:buClr>
            </a:pPr>
            <a:r>
              <a:rPr lang="en-US" dirty="0"/>
              <a:t>When installing, make sure that no cables are trapped or cramped.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" r="51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1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11387" r="8406" b="5414"/>
          <a:stretch/>
        </p:blipFill>
        <p:spPr/>
      </p:pic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12783" r="10431" b="8063"/>
          <a:stretch/>
        </p:blipFill>
        <p:spPr/>
      </p:pic>
      <p:grpSp>
        <p:nvGrpSpPr>
          <p:cNvPr id="10" name="Gruppieren Schrauben"/>
          <p:cNvGrpSpPr/>
          <p:nvPr/>
        </p:nvGrpSpPr>
        <p:grpSpPr>
          <a:xfrm>
            <a:off x="6528000" y="4149000"/>
            <a:ext cx="3518663" cy="216000"/>
            <a:chOff x="6528000" y="4149000"/>
            <a:chExt cx="3518663" cy="216000"/>
          </a:xfrm>
        </p:grpSpPr>
        <p:sp>
          <p:nvSpPr>
            <p:cNvPr id="9" name="Rechteck 8"/>
            <p:cNvSpPr/>
            <p:nvPr/>
          </p:nvSpPr>
          <p:spPr>
            <a:xfrm>
              <a:off x="6528000" y="4149000"/>
              <a:ext cx="504000" cy="21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9542663" y="4149000"/>
              <a:ext cx="504000" cy="21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Pfeil nach unten schieben"/>
          <p:cNvSpPr/>
          <p:nvPr/>
        </p:nvSpPr>
        <p:spPr>
          <a:xfrm>
            <a:off x="7339834" y="3027194"/>
            <a:ext cx="463626" cy="936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7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4" animBg="1"/>
      <p:bldP spid="26" grpId="0" animBg="1"/>
      <p:bldP spid="26" grpId="1" animBg="1"/>
      <p:bldP spid="26" grpId="2" animBg="1"/>
      <p:bldP spid="26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LCD DISPLAY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DISPLAY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764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DISPLAY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hlinkClick r:id="rId2" action="ppaction://hlinksldjump"/>
              </a:rPr>
              <a:t>Remove the Bottom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Disconnect the battery connection cable, or even better remove the battery completely from the case.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Separate the top case from the LCD housing by removing 6 PH1 screws from the hinges.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Flip open the display (Fig.3).</a:t>
            </a:r>
          </a:p>
          <a:p>
            <a:pPr>
              <a:buClr>
                <a:srgbClr val="FF0000"/>
              </a:buClr>
            </a:pPr>
            <a:r>
              <a:rPr lang="en-US" dirty="0"/>
              <a:t>Now carefully remove the antenna cable and the display cable that were previously behind the hinges. (Fig.4).</a:t>
            </a:r>
          </a:p>
          <a:p>
            <a:pPr>
              <a:buClr>
                <a:srgbClr val="FF0000"/>
              </a:buClr>
            </a:pPr>
            <a:r>
              <a:rPr lang="en-US" dirty="0"/>
              <a:t>Now you can begin to remove the LCD display from the top case.</a:t>
            </a:r>
          </a:p>
          <a:p>
            <a:pPr>
              <a:buClr>
                <a:srgbClr val="FF0000"/>
              </a:buClr>
            </a:pPr>
            <a:r>
              <a:rPr lang="en-US" dirty="0"/>
              <a:t>The display and housing are a complete unit.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5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1" name="Thumnb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7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76" r="76"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30" name="Bild 4"/>
          <p:cNvPicPr>
            <a:picLocks noGrp="1" noChangeAspect="1"/>
          </p:cNvPicPr>
          <p:nvPr>
            <p:ph type="pic" idx="19"/>
          </p:nvPr>
        </p:nvPicPr>
        <p:blipFill rotWithShape="1">
          <a:blip r:embed="rId7"/>
          <a:srcRect l="1489" t="5051" r="5026" b="1513"/>
          <a:stretch/>
        </p:blipFill>
        <p:spPr>
          <a:prstGeom prst="rect">
            <a:avLst/>
          </a:prstGeom>
        </p:spPr>
      </p:pic>
      <p:pic>
        <p:nvPicPr>
          <p:cNvPr id="26" name="Bild 3"/>
          <p:cNvPicPr>
            <a:picLocks noGrp="1" noChangeAspect="1"/>
          </p:cNvPicPr>
          <p:nvPr>
            <p:ph type="pic" idx="18"/>
          </p:nvPr>
        </p:nvPicPr>
        <p:blipFill>
          <a:blip r:embed="rId8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Bild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4094" r="21854" b="19644"/>
          <a:stretch/>
        </p:blipFill>
        <p:spPr>
          <a:xfrm>
            <a:off x="5183188" y="987425"/>
            <a:ext cx="6172200" cy="41148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20" name="Gruppieren 19"/>
          <p:cNvGrpSpPr/>
          <p:nvPr/>
        </p:nvGrpSpPr>
        <p:grpSpPr>
          <a:xfrm>
            <a:off x="5764576" y="1154139"/>
            <a:ext cx="5182112" cy="441300"/>
            <a:chOff x="5764576" y="1154139"/>
            <a:chExt cx="5182112" cy="441300"/>
          </a:xfrm>
        </p:grpSpPr>
        <p:sp>
          <p:nvSpPr>
            <p:cNvPr id="21" name="Ellipse 20"/>
            <p:cNvSpPr/>
            <p:nvPr/>
          </p:nvSpPr>
          <p:spPr>
            <a:xfrm>
              <a:off x="5764576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0505388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0"/>
          <a:srcRect t="245" b="2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79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5" grpId="2" animBg="1"/>
      <p:bldP spid="45" grpId="3" animBg="1"/>
      <p:bldP spid="45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2" grpId="1" animBg="1"/>
      <p:bldP spid="42" grpId="2" animBg="1"/>
      <p:bldP spid="42" grpId="3" animBg="1"/>
      <p:bldP spid="42" grpId="4" animBg="1"/>
      <p:bldP spid="42" grpId="5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Spare Parts TERRA </a:t>
            </a:r>
            <a:r>
              <a:rPr lang="de-DE"/>
              <a:t>MOBILE 1460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074993"/>
              </p:ext>
            </p:extLst>
          </p:nvPr>
        </p:nvGraphicFramePr>
        <p:xfrm>
          <a:off x="912000" y="1485001"/>
          <a:ext cx="5760000" cy="4337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714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2962286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36W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Battery 40Wh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E1080160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E1080098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Display Full HD eDP 14.0" incl. Cover A &amp; B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noProof="0" dirty="0">
                          <a:latin typeface="+mn-lt"/>
                        </a:rPr>
                        <a:t>Foil</a:t>
                      </a:r>
                      <a:r>
                        <a:rPr lang="de-DE" sz="1100" b="0" dirty="0">
                          <a:latin typeface="+mn-lt"/>
                        </a:rPr>
                        <a:t> for 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E1080104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>
                          <a:latin typeface="+mn-lt"/>
                        </a:rPr>
                        <a:t>Mainboard (M3-7Y30) 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E1080105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>
                          <a:latin typeface="+mn-lt"/>
                        </a:rPr>
                        <a:t>Mainboard (i5-7Y54)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2083604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952616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(R)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7232314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9666771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884354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4049467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Keyboard (DE)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9550146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E1080262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(FR)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11291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943757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E1080106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USB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2491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69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Spare Parts TERRA </a:t>
            </a:r>
            <a:r>
              <a:rPr lang="de-DE"/>
              <a:t>MOBILE 1460P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011217"/>
              </p:ext>
            </p:extLst>
          </p:nvPr>
        </p:nvGraphicFramePr>
        <p:xfrm>
          <a:off x="912000" y="1485001"/>
          <a:ext cx="4824000" cy="407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36W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Battery 40Wh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E1080262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E1080325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Display Full HD eDP 14.0" incl. Cover A &amp; B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noProof="0" dirty="0">
                          <a:latin typeface="+mn-lt"/>
                        </a:rPr>
                        <a:t>Foil</a:t>
                      </a:r>
                      <a:r>
                        <a:rPr lang="de-DE" sz="1100" b="0" dirty="0">
                          <a:latin typeface="+mn-lt"/>
                        </a:rPr>
                        <a:t> for 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LTE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E1080278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M.2 </a:t>
                      </a:r>
                      <a:r>
                        <a:rPr lang="en-GB" sz="1100" b="0" noProof="0" dirty="0">
                          <a:latin typeface="+mn-lt"/>
                        </a:rPr>
                        <a:t>Screw</a:t>
                      </a:r>
                      <a:r>
                        <a:rPr lang="de-DE" sz="1100" b="0" dirty="0">
                          <a:latin typeface="+mn-lt"/>
                        </a:rPr>
                        <a:t> für LTE &amp; SSD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Mainboard (i5-8200Y)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USB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69029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(R)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65465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416219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512505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4625505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42010"/>
              </p:ext>
            </p:extLst>
          </p:nvPr>
        </p:nvGraphicFramePr>
        <p:xfrm>
          <a:off x="6240000" y="1482024"/>
          <a:ext cx="48240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64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00036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Keyboard (DE)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E1080264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(CH)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(FR)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E1080266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(US)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E1080513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(UK)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E1ß80359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>
                          <a:latin typeface="+mn-lt"/>
                        </a:rPr>
                        <a:t>LTE/WLAN Antenne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031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Spare Parts TERRA </a:t>
            </a:r>
            <a:r>
              <a:rPr lang="de-DE"/>
              <a:t>MOBILE 1460Q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748885"/>
              </p:ext>
            </p:extLst>
          </p:nvPr>
        </p:nvGraphicFramePr>
        <p:xfrm>
          <a:off x="912000" y="1485001"/>
          <a:ext cx="4824000" cy="407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36W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Battery 40Wh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E1080523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E1080515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Display Full HD eDP 14.0" incl. Cover A &amp; B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noProof="0" dirty="0">
                          <a:latin typeface="+mn-lt"/>
                        </a:rPr>
                        <a:t>Foil</a:t>
                      </a:r>
                      <a:r>
                        <a:rPr lang="de-DE" sz="1100" b="0" dirty="0">
                          <a:latin typeface="+mn-lt"/>
                        </a:rPr>
                        <a:t> for 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LTE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E1080278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M.2 </a:t>
                      </a:r>
                      <a:r>
                        <a:rPr lang="en-GB" sz="1100" b="0" noProof="0" dirty="0">
                          <a:latin typeface="+mn-lt"/>
                        </a:rPr>
                        <a:t>Screw</a:t>
                      </a:r>
                      <a:r>
                        <a:rPr lang="de-DE" sz="1100" b="0" dirty="0">
                          <a:latin typeface="+mn-lt"/>
                        </a:rPr>
                        <a:t> für LTE &amp; SSD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E1080471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Mainboard </a:t>
                      </a:r>
                      <a:r>
                        <a:rPr lang="de-DE" sz="1100" b="0">
                          <a:latin typeface="+mn-lt"/>
                        </a:rPr>
                        <a:t>(i5-10210Y</a:t>
                      </a:r>
                      <a:r>
                        <a:rPr lang="de-DE" sz="1100" b="0" dirty="0">
                          <a:latin typeface="+mn-lt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USB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69029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(R)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65465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416219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512505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4625505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162082"/>
              </p:ext>
            </p:extLst>
          </p:nvPr>
        </p:nvGraphicFramePr>
        <p:xfrm>
          <a:off x="6240000" y="1482024"/>
          <a:ext cx="48240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64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00036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Keyboard (DE)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E1080264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(CH)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(FR)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E1080266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(US)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E1080513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(UK)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E1ß80359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>
                          <a:latin typeface="+mn-lt"/>
                        </a:rPr>
                        <a:t>LTE/WLAN Antenne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05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Safety instructions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Work on a clean surface. Make sure that the housing can not be scratched.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Sort the screws and make sure that they are in the right place when reinstalling. Wrongly inserted screws can cause irreparable damage.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b="1" dirty="0">
                <a:solidFill>
                  <a:srgbClr val="FF0000"/>
                </a:solidFill>
              </a:rPr>
              <a:t>For all service work</a:t>
            </a:r>
            <a:r>
              <a:rPr lang="en-US" sz="1600" dirty="0">
                <a:solidFill>
                  <a:srgbClr val="FF0000"/>
                </a:solidFill>
              </a:rPr>
              <a:t>. Always disconnect the power supply and the battery connection to the mainboard.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Ensure you have sufficient ESD protection.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WORTMANN AG accepts no liability for any damage caused when using this service manual.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Tools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Slotted screwdriver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Plastic Slotted screwdriver 3mm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en-GB" sz="1600" dirty="0"/>
              <a:t>Duct</a:t>
            </a:r>
            <a:r>
              <a:rPr lang="de-DE" sz="1600" dirty="0"/>
              <a:t> tape</a:t>
            </a:r>
            <a:r>
              <a:rPr lang="en-US" sz="1600" dirty="0"/>
              <a:t> 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Blip>
                <a:blip r:embed="rId2"/>
              </a:buBlip>
            </a:pPr>
            <a:r>
              <a:rPr lang="en-US" sz="1600" dirty="0">
                <a:solidFill>
                  <a:srgbClr val="FF0000"/>
                </a:solidFill>
              </a:rPr>
              <a:t>These repair instructions are for the TERRA MOBILE </a:t>
            </a:r>
            <a:r>
              <a:rPr lang="en-US" sz="1600" b="1" dirty="0">
                <a:solidFill>
                  <a:srgbClr val="FF0000"/>
                </a:solidFill>
              </a:rPr>
              <a:t>1460P</a:t>
            </a:r>
            <a:r>
              <a:rPr lang="en-US" sz="1600" dirty="0">
                <a:solidFill>
                  <a:srgbClr val="FF0000"/>
                </a:solidFill>
              </a:rPr>
              <a:t>. The construction of the </a:t>
            </a:r>
            <a:r>
              <a:rPr lang="en-US" sz="1600" b="1">
                <a:solidFill>
                  <a:srgbClr val="FF0000"/>
                </a:solidFill>
              </a:rPr>
              <a:t>1460</a:t>
            </a:r>
            <a:r>
              <a:rPr lang="en-US" sz="1600">
                <a:solidFill>
                  <a:srgbClr val="FF0000"/>
                </a:solidFill>
              </a:rPr>
              <a:t> and </a:t>
            </a:r>
            <a:r>
              <a:rPr lang="en-US" sz="1600" b="1">
                <a:solidFill>
                  <a:srgbClr val="FF0000"/>
                </a:solidFill>
              </a:rPr>
              <a:t>1460Q </a:t>
            </a:r>
            <a:r>
              <a:rPr lang="en-US" sz="1600">
                <a:solidFill>
                  <a:srgbClr val="FF0000"/>
                </a:solidFill>
              </a:rPr>
              <a:t>differs </a:t>
            </a:r>
            <a:r>
              <a:rPr lang="en-US" sz="1600" dirty="0">
                <a:solidFill>
                  <a:srgbClr val="FF0000"/>
                </a:solidFill>
              </a:rPr>
              <a:t>partially from this manual.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questions or suggestions?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Then send an e-mail to </a:t>
            </a:r>
            <a:r>
              <a:rPr lang="en-US" dirty="0">
                <a:hlinkClick r:id="rId2"/>
              </a:rPr>
              <a:t>info@wortmann.de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 are looking forward to your feedback!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80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br>
              <a:rPr lang="de-DE" dirty="0"/>
            </a:br>
            <a:r>
              <a:rPr lang="de-DE" dirty="0"/>
              <a:t>BOTTOM CASE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BOTTOM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71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BOTTOM CASE 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en-US" dirty="0">
                <a:solidFill>
                  <a:srgbClr val="FF0000"/>
                </a:solidFill>
              </a:rPr>
              <a:t>Before you start, switch off the notebook!  and remove the power supply.</a:t>
            </a:r>
          </a:p>
          <a:p>
            <a:pPr>
              <a:buClr>
                <a:srgbClr val="FF0000"/>
              </a:buClr>
              <a:buSzPct val="110000"/>
            </a:pPr>
            <a:r>
              <a:rPr lang="en-US" dirty="0"/>
              <a:t>Remove the 13 screws from the bottom case. (Fig.1).</a:t>
            </a:r>
          </a:p>
          <a:p>
            <a:pPr>
              <a:buClr>
                <a:srgbClr val="FF0000"/>
              </a:buClr>
              <a:buSzPct val="110000"/>
            </a:pPr>
            <a:r>
              <a:rPr lang="en-US" dirty="0"/>
              <a:t>Lift off the case cover. (Fig.2).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36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t="14889" r="21748" b="32301"/>
          <a:stretch/>
        </p:blipFill>
        <p:spPr>
          <a:xfrm>
            <a:off x="5181600" y="988489"/>
            <a:ext cx="6172200" cy="4112672"/>
          </a:xfrm>
        </p:spPr>
      </p:pic>
      <p:sp>
        <p:nvSpPr>
          <p:cNvPr id="33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7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5892" r="24074" b="32238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32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0053" r="18171" b="20053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21505" r="20711" b="21978"/>
          <a:stretch/>
        </p:blipFill>
        <p:spPr>
          <a:xfrm>
            <a:off x="5180152" y="970200"/>
            <a:ext cx="6171495" cy="4114800"/>
          </a:xfrm>
        </p:spPr>
      </p:pic>
      <p:grpSp>
        <p:nvGrpSpPr>
          <p:cNvPr id="39" name="Kreisgruppe"/>
          <p:cNvGrpSpPr/>
          <p:nvPr/>
        </p:nvGrpSpPr>
        <p:grpSpPr>
          <a:xfrm>
            <a:off x="5452892" y="1257889"/>
            <a:ext cx="5602729" cy="3657011"/>
            <a:chOff x="5452892" y="1257889"/>
            <a:chExt cx="5602729" cy="3657011"/>
          </a:xfrm>
        </p:grpSpPr>
        <p:sp>
          <p:nvSpPr>
            <p:cNvPr id="18" name="kreis"/>
            <p:cNvSpPr/>
            <p:nvPr/>
          </p:nvSpPr>
          <p:spPr>
            <a:xfrm>
              <a:off x="5452892" y="4598580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kreis"/>
            <p:cNvSpPr/>
            <p:nvPr/>
          </p:nvSpPr>
          <p:spPr>
            <a:xfrm>
              <a:off x="7047712" y="4597130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kreis"/>
            <p:cNvSpPr/>
            <p:nvPr/>
          </p:nvSpPr>
          <p:spPr>
            <a:xfrm>
              <a:off x="9159087" y="4587605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kreis"/>
            <p:cNvSpPr/>
            <p:nvPr/>
          </p:nvSpPr>
          <p:spPr>
            <a:xfrm>
              <a:off x="10725013" y="4586676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kreis"/>
            <p:cNvSpPr/>
            <p:nvPr/>
          </p:nvSpPr>
          <p:spPr>
            <a:xfrm>
              <a:off x="10734538" y="2891428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kreis"/>
            <p:cNvSpPr/>
            <p:nvPr/>
          </p:nvSpPr>
          <p:spPr>
            <a:xfrm>
              <a:off x="10739301" y="1274559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kreis"/>
            <p:cNvSpPr/>
            <p:nvPr/>
          </p:nvSpPr>
          <p:spPr>
            <a:xfrm>
              <a:off x="10201138" y="1312659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kreis"/>
            <p:cNvSpPr/>
            <p:nvPr/>
          </p:nvSpPr>
          <p:spPr>
            <a:xfrm>
              <a:off x="9186725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kreis"/>
            <p:cNvSpPr/>
            <p:nvPr/>
          </p:nvSpPr>
          <p:spPr>
            <a:xfrm>
              <a:off x="8156018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kreis"/>
            <p:cNvSpPr/>
            <p:nvPr/>
          </p:nvSpPr>
          <p:spPr>
            <a:xfrm>
              <a:off x="7105968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kreis"/>
            <p:cNvSpPr/>
            <p:nvPr/>
          </p:nvSpPr>
          <p:spPr>
            <a:xfrm>
              <a:off x="6069016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kreis"/>
            <p:cNvSpPr/>
            <p:nvPr/>
          </p:nvSpPr>
          <p:spPr>
            <a:xfrm>
              <a:off x="5540378" y="1257889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kreis"/>
            <p:cNvSpPr/>
            <p:nvPr/>
          </p:nvSpPr>
          <p:spPr>
            <a:xfrm>
              <a:off x="5487850" y="2891428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4" name="1"/>
          <p:cNvSpPr/>
          <p:nvPr/>
        </p:nvSpPr>
        <p:spPr>
          <a:xfrm>
            <a:off x="5184562" y="576049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8" name="2"/>
          <p:cNvSpPr/>
          <p:nvPr/>
        </p:nvSpPr>
        <p:spPr>
          <a:xfrm>
            <a:off x="6297198" y="5758606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2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80150" cy="2852737"/>
          </a:xfrm>
        </p:spPr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1460P/Q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53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Remove the Bottom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Disconnect the battery connection cable.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Loosen the fixing screw and the black adhesive strips. (Fig. 2).</a:t>
            </a:r>
          </a:p>
          <a:p>
            <a:pPr>
              <a:buClr>
                <a:srgbClr val="FF0000"/>
              </a:buClr>
            </a:pPr>
            <a:r>
              <a:rPr lang="en-US" dirty="0"/>
              <a:t>Insert the module and secure it again with the screw. Then carefully plug in the antenna connectors (black cable to Main, gray cable to AUX. (Fig.3).</a:t>
            </a:r>
          </a:p>
          <a:p>
            <a:pPr>
              <a:buClr>
                <a:srgbClr val="FF0000"/>
              </a:buClr>
            </a:pPr>
            <a:r>
              <a:rPr lang="en-US" dirty="0"/>
              <a:t>Finally, secure the connectors with duct tape. (</a:t>
            </a:r>
            <a:r>
              <a:rPr lang="en-US"/>
              <a:t>Fig.4).</a:t>
            </a:r>
          </a:p>
          <a:p>
            <a:pPr>
              <a:buClr>
                <a:srgbClr val="FF0000"/>
              </a:buClr>
            </a:pPr>
            <a:r>
              <a:rPr lang="en-US"/>
              <a:t>Connect the battery cable. (Fig.1).</a:t>
            </a:r>
          </a:p>
          <a:p>
            <a:pPr>
              <a:buClr>
                <a:srgbClr val="FF0000"/>
              </a:buClr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0" name="Bld 4"/>
          <p:cNvPicPr>
            <a:picLocks noGrp="1" noChangeAspect="1"/>
          </p:cNvPicPr>
          <p:nvPr>
            <p:ph type="pic" idx="2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9901" r="10785" b="15961"/>
          <a:stretch/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1655" r="10954" b="15060"/>
          <a:stretch/>
        </p:blipFill>
        <p:spPr>
          <a:xfrm>
            <a:off x="5180714" y="987425"/>
            <a:ext cx="6171285" cy="4114800"/>
          </a:xfrm>
        </p:spPr>
      </p:pic>
      <p:grpSp>
        <p:nvGrpSpPr>
          <p:cNvPr id="29" name="Gruppieren 28"/>
          <p:cNvGrpSpPr/>
          <p:nvPr/>
        </p:nvGrpSpPr>
        <p:grpSpPr>
          <a:xfrm>
            <a:off x="7954042" y="1115668"/>
            <a:ext cx="1239706" cy="3393332"/>
            <a:chOff x="7954042" y="1115668"/>
            <a:chExt cx="1239706" cy="3393332"/>
          </a:xfrm>
        </p:grpSpPr>
        <p:sp>
          <p:nvSpPr>
            <p:cNvPr id="26" name="Pfeil AUX"/>
            <p:cNvSpPr/>
            <p:nvPr/>
          </p:nvSpPr>
          <p:spPr>
            <a:xfrm rot="5400000">
              <a:off x="7763699" y="1809000"/>
              <a:ext cx="1008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Pfeil Main"/>
            <p:cNvSpPr/>
            <p:nvPr/>
          </p:nvSpPr>
          <p:spPr>
            <a:xfrm rot="16200000">
              <a:off x="8327266" y="3496334"/>
              <a:ext cx="926668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954042" y="1115668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AUX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387451" y="4139668"/>
              <a:ext cx="806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MAIN</a:t>
              </a:r>
            </a:p>
          </p:txBody>
        </p:sp>
      </p:grpSp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10425" r="13" b="2677"/>
          <a:stretch/>
        </p:blipFill>
        <p:spPr/>
      </p:pic>
      <p:sp>
        <p:nvSpPr>
          <p:cNvPr id="21" name="Ellipse 2"/>
          <p:cNvSpPr/>
          <p:nvPr/>
        </p:nvSpPr>
        <p:spPr>
          <a:xfrm rot="21053358">
            <a:off x="7104000" y="2349000"/>
            <a:ext cx="1472534" cy="10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3276" r="22272" b="23276"/>
          <a:stretch/>
        </p:blipFill>
        <p:spPr>
          <a:xfrm>
            <a:off x="5183540" y="987660"/>
            <a:ext cx="6171495" cy="4114330"/>
          </a:xfrm>
        </p:spPr>
      </p:pic>
      <p:sp>
        <p:nvSpPr>
          <p:cNvPr id="16" name="kreis-akkukabel"/>
          <p:cNvSpPr/>
          <p:nvPr/>
        </p:nvSpPr>
        <p:spPr>
          <a:xfrm>
            <a:off x="7248000" y="2421000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1" name="Thumb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4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126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11323" r="14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3358" r="23358" b="23358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19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7198" y="5760987"/>
            <a:ext cx="98839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3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66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16" grpId="0" animBg="1"/>
      <p:bldP spid="16" grpId="1" animBg="1"/>
      <p:bldP spid="16" grpId="2" animBg="1"/>
      <p:bldP spid="16" grpId="3" animBg="1"/>
      <p:bldP spid="16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1460</a:t>
            </a:r>
            <a:endParaRPr lang="de-DE" dirty="0"/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008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Remove the Bottom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en-US" dirty="0"/>
              <a:t>Disconnect the battery connection cable. (Fig.1).</a:t>
            </a:r>
          </a:p>
          <a:p>
            <a:pPr>
              <a:buClr>
                <a:srgbClr val="FF0000"/>
              </a:buClr>
            </a:pPr>
            <a:r>
              <a:rPr lang="en-US" dirty="0"/>
              <a:t>Remove the 10 screws. (Fig.2).</a:t>
            </a:r>
          </a:p>
          <a:p>
            <a:pPr>
              <a:buClr>
                <a:srgbClr val="FF0000"/>
              </a:buClr>
            </a:pPr>
            <a:r>
              <a:rPr lang="en-US" dirty="0"/>
              <a:t>The battery can now be easily removed by lifting it upwards.(Fig.3).</a:t>
            </a:r>
          </a:p>
          <a:p>
            <a:pPr>
              <a:buClr>
                <a:srgbClr val="FF0000"/>
              </a:buClr>
            </a:pPr>
            <a:r>
              <a:rPr lang="en-US" dirty="0"/>
              <a:t>To install a battery, please proceed in the reverse order.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11" name="Bildplatzhalter 10" hidden="1"/>
          <p:cNvSpPr>
            <a:spLocks noGrp="1"/>
          </p:cNvSpPr>
          <p:nvPr>
            <p:ph type="pic" idx="18"/>
          </p:nvPr>
        </p:nvSpPr>
        <p:spPr/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6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1237" r="8882" b="11882"/>
          <a:stretch/>
        </p:blipFill>
        <p:spPr>
          <a:xfrm>
            <a:off x="5181600" y="970200"/>
            <a:ext cx="6172200" cy="4114800"/>
          </a:xfrm>
        </p:spPr>
      </p:pic>
      <p:pic>
        <p:nvPicPr>
          <p:cNvPr id="39" name="Bild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3803" r="22020" b="23803"/>
          <a:stretch/>
        </p:blipFill>
        <p:spPr>
          <a:xfrm>
            <a:off x="5181600" y="970200"/>
            <a:ext cx="6172200" cy="4123413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37" name="Schrauben Gruppe"/>
          <p:cNvGrpSpPr/>
          <p:nvPr/>
        </p:nvGrpSpPr>
        <p:grpSpPr>
          <a:xfrm>
            <a:off x="5679944" y="1257361"/>
            <a:ext cx="5338702" cy="3390839"/>
            <a:chOff x="5679944" y="1257361"/>
            <a:chExt cx="5338702" cy="3390839"/>
          </a:xfrm>
        </p:grpSpPr>
        <p:sp>
          <p:nvSpPr>
            <p:cNvPr id="21" name="kreis-schraube"/>
            <p:cNvSpPr/>
            <p:nvPr/>
          </p:nvSpPr>
          <p:spPr>
            <a:xfrm>
              <a:off x="5832344" y="2546412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kreis-schraube"/>
            <p:cNvSpPr/>
            <p:nvPr/>
          </p:nvSpPr>
          <p:spPr>
            <a:xfrm>
              <a:off x="5679944" y="440219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kreis-schraube"/>
            <p:cNvSpPr/>
            <p:nvPr/>
          </p:nvSpPr>
          <p:spPr>
            <a:xfrm>
              <a:off x="7015032" y="439584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kreis-schraube"/>
            <p:cNvSpPr/>
            <p:nvPr/>
          </p:nvSpPr>
          <p:spPr>
            <a:xfrm>
              <a:off x="9183557" y="439584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kreis-schraube"/>
            <p:cNvSpPr/>
            <p:nvPr/>
          </p:nvSpPr>
          <p:spPr>
            <a:xfrm>
              <a:off x="10415457" y="4372036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kreis-schraube"/>
            <p:cNvSpPr/>
            <p:nvPr/>
          </p:nvSpPr>
          <p:spPr>
            <a:xfrm>
              <a:off x="10772645" y="264959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kreis-schraube"/>
            <p:cNvSpPr/>
            <p:nvPr/>
          </p:nvSpPr>
          <p:spPr>
            <a:xfrm>
              <a:off x="10328145" y="1257362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kreis-schraube"/>
            <p:cNvSpPr/>
            <p:nvPr/>
          </p:nvSpPr>
          <p:spPr>
            <a:xfrm>
              <a:off x="8878757" y="1257361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kreis-schraube"/>
            <p:cNvSpPr/>
            <p:nvPr/>
          </p:nvSpPr>
          <p:spPr>
            <a:xfrm>
              <a:off x="8683495" y="2062224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kreis-schraube"/>
            <p:cNvSpPr/>
            <p:nvPr/>
          </p:nvSpPr>
          <p:spPr>
            <a:xfrm>
              <a:off x="6988044" y="2543236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3803" r="22020" b="23803"/>
          <a:stretch/>
        </p:blipFill>
        <p:spPr>
          <a:xfrm>
            <a:off x="5183981" y="966788"/>
            <a:ext cx="6172200" cy="4135437"/>
          </a:xfrm>
        </p:spPr>
      </p:pic>
      <p:sp>
        <p:nvSpPr>
          <p:cNvPr id="20" name="kreis-akkukabel"/>
          <p:cNvSpPr/>
          <p:nvPr/>
        </p:nvSpPr>
        <p:spPr>
          <a:xfrm>
            <a:off x="7107506" y="2390043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5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21762" r="17704" b="20306"/>
          <a:stretch/>
        </p:blipFill>
        <p:spPr>
          <a:ln w="6350">
            <a:solidFill>
              <a:schemeClr val="bg1"/>
            </a:solidFill>
          </a:ln>
        </p:spPr>
      </p:pic>
      <p:pic>
        <p:nvPicPr>
          <p:cNvPr id="33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t="21422" r="22089" b="23072"/>
          <a:stretch/>
        </p:blipFill>
        <p:spPr>
          <a:ln w="6350"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2" t="21101" r="19550" b="21101"/>
          <a:stretch/>
        </p:blipFill>
        <p:spPr>
          <a:ln w="6350">
            <a:solidFill>
              <a:schemeClr val="bg1"/>
            </a:solidFill>
          </a:ln>
        </p:spPr>
      </p:pic>
      <p:sp>
        <p:nvSpPr>
          <p:cNvPr id="3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9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3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38" grpId="0" animBg="1"/>
      <p:bldP spid="38" grpId="1" animBg="1"/>
      <p:bldP spid="38" grpId="2" animBg="1"/>
      <p:bldP spid="38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1936</Words>
  <Application>Microsoft Office PowerPoint</Application>
  <PresentationFormat>Breitbild</PresentationFormat>
  <Paragraphs>411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Calibri</vt:lpstr>
      <vt:lpstr>DIN Offc Pro</vt:lpstr>
      <vt:lpstr>Arial</vt:lpstr>
      <vt:lpstr>Office</vt:lpstr>
      <vt:lpstr>Service Manual TERRA MOBILE 1460 TERRA MOBILE 1460P TERRA MOBILE 1460Q </vt:lpstr>
      <vt:lpstr>Contents</vt:lpstr>
      <vt:lpstr>SERVICE NOTES</vt:lpstr>
      <vt:lpstr>REMOVE THE  BOTTOM CASE</vt:lpstr>
      <vt:lpstr>1. Step</vt:lpstr>
      <vt:lpstr>LTE MODULE INSTALLATION</vt:lpstr>
      <vt:lpstr>1. Step</vt:lpstr>
      <vt:lpstr>REMOVE THE BATTERY</vt:lpstr>
      <vt:lpstr>1. Step</vt:lpstr>
      <vt:lpstr>REMOVE THE  CMOS BATTERY</vt:lpstr>
      <vt:lpstr>1. Step</vt:lpstr>
      <vt:lpstr>REMOVE THE SSD</vt:lpstr>
      <vt:lpstr>1. Step</vt:lpstr>
      <vt:lpstr>REMOVE THE  WLAN MODULE</vt:lpstr>
      <vt:lpstr>1. Step</vt:lpstr>
      <vt:lpstr>REMOVE THE MAINBOARD</vt:lpstr>
      <vt:lpstr>1. Step</vt:lpstr>
      <vt:lpstr>REMOVE THE TOUCHPAD</vt:lpstr>
      <vt:lpstr>1. Step</vt:lpstr>
      <vt:lpstr>REMOVE THE TOP CASE/ KEYBOARD</vt:lpstr>
      <vt:lpstr>1. Step</vt:lpstr>
      <vt:lpstr>2. Step</vt:lpstr>
      <vt:lpstr>REMOVE THE HINGE</vt:lpstr>
      <vt:lpstr>1. Step</vt:lpstr>
      <vt:lpstr>REMOVE THE LCD DISPLAY</vt:lpstr>
      <vt:lpstr>1. Step</vt:lpstr>
      <vt:lpstr>Spare Parts TERRA MOBILE 1460</vt:lpstr>
      <vt:lpstr>Spare Parts TERRA MOBILE 1460P</vt:lpstr>
      <vt:lpstr>Spare Parts TERRA MOBILE 1460Q</vt:lpstr>
      <vt:lpstr>Do you have questions or suggestions?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Ray Burgess</dc:creator>
  <cp:lastModifiedBy>Tjark Spreen</cp:lastModifiedBy>
  <cp:revision>987</cp:revision>
  <cp:lastPrinted>2019-05-10T08:57:26Z</cp:lastPrinted>
  <dcterms:created xsi:type="dcterms:W3CDTF">2019-05-09T10:12:02Z</dcterms:created>
  <dcterms:modified xsi:type="dcterms:W3CDTF">2022-04-27T11:04:33Z</dcterms:modified>
</cp:coreProperties>
</file>