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4" r:id="rId2"/>
    <p:sldId id="261" r:id="rId3"/>
    <p:sldId id="291" r:id="rId4"/>
    <p:sldId id="265" r:id="rId5"/>
    <p:sldId id="368" r:id="rId6"/>
    <p:sldId id="392" r:id="rId7"/>
    <p:sldId id="393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94" r:id="rId17"/>
    <p:sldId id="395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67" r:id="rId34"/>
    <p:sldId id="324" r:id="rId35"/>
    <p:sldId id="346" r:id="rId36"/>
    <p:sldId id="396" r:id="rId37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Wingdings 2" panose="05020102010507070707" pitchFamily="18" charset="2"/>
      <p:regular r:id="rId44"/>
    </p:embeddedFont>
    <p:embeddedFont>
      <p:font typeface="DIN Offc Pro" panose="020B0504020101020102" pitchFamily="34" charset="0"/>
      <p:regular r:id="rId4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D96"/>
    <a:srgbClr val="898989"/>
    <a:srgbClr val="E63C14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49B49EF9-DC1E-44EC-945C-C5F4A205A9D2}" type="datetimeFigureOut">
              <a:rPr lang="de-DE" smtClean="0"/>
              <a:t>18.11.2022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F888D725-F970-4360-A2C4-EE3F2EE5A9AF}" type="datetimeFigureOut">
              <a:rPr lang="de-DE" smtClean="0"/>
              <a:t>18.11.2022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10515599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4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906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2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 dirty="0"/>
              <a:t>April 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  <p:sldLayoutId id="214748365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" Target="slide11.xml"/><Relationship Id="rId7" Type="http://schemas.openxmlformats.org/officeDocument/2006/relationships/image" Target="../media/image25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6.xml"/><Relationship Id="rId18" Type="http://schemas.openxmlformats.org/officeDocument/2006/relationships/image" Target="../media/image5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4.xml"/><Relationship Id="rId17" Type="http://schemas.openxmlformats.org/officeDocument/2006/relationships/slide" Target="slide34.xml"/><Relationship Id="rId2" Type="http://schemas.openxmlformats.org/officeDocument/2006/relationships/slide" Target="slide3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2.xml"/><Relationship Id="rId5" Type="http://schemas.openxmlformats.org/officeDocument/2006/relationships/slide" Target="slide8.xml"/><Relationship Id="rId15" Type="http://schemas.openxmlformats.org/officeDocument/2006/relationships/slide" Target="slide30.xml"/><Relationship Id="rId10" Type="http://schemas.openxmlformats.org/officeDocument/2006/relationships/slide" Target="slide18.xml"/><Relationship Id="rId19" Type="http://schemas.openxmlformats.org/officeDocument/2006/relationships/image" Target="../media/image6.png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" Target="slide6.xml"/><Relationship Id="rId7" Type="http://schemas.openxmlformats.org/officeDocument/2006/relationships/image" Target="../media/image4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0.jpg"/><Relationship Id="rId3" Type="http://schemas.openxmlformats.org/officeDocument/2006/relationships/slide" Target="slide8.xml"/><Relationship Id="rId7" Type="http://schemas.openxmlformats.org/officeDocument/2006/relationships/slide" Target="slide14.xml"/><Relationship Id="rId12" Type="http://schemas.openxmlformats.org/officeDocument/2006/relationships/image" Target="../media/image49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11" Type="http://schemas.openxmlformats.org/officeDocument/2006/relationships/image" Target="../media/image48.jpeg"/><Relationship Id="rId5" Type="http://schemas.openxmlformats.org/officeDocument/2006/relationships/slide" Target="slide16.xml"/><Relationship Id="rId15" Type="http://schemas.openxmlformats.org/officeDocument/2006/relationships/image" Target="../media/image52.jpg"/><Relationship Id="rId10" Type="http://schemas.openxmlformats.org/officeDocument/2006/relationships/image" Target="../media/image47.jpeg"/><Relationship Id="rId4" Type="http://schemas.openxmlformats.org/officeDocument/2006/relationships/slide" Target="slide10.xml"/><Relationship Id="rId9" Type="http://schemas.openxmlformats.org/officeDocument/2006/relationships/slide" Target="slide20.xml"/><Relationship Id="rId1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8.jpeg"/><Relationship Id="rId7" Type="http://schemas.openxmlformats.org/officeDocument/2006/relationships/image" Target="../media/image70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11" Type="http://schemas.openxmlformats.org/officeDocument/2006/relationships/image" Target="../media/image66.jpg"/><Relationship Id="rId5" Type="http://schemas.openxmlformats.org/officeDocument/2006/relationships/image" Target="../media/image61.jpeg"/><Relationship Id="rId10" Type="http://schemas.openxmlformats.org/officeDocument/2006/relationships/image" Target="../media/image65.jpg"/><Relationship Id="rId4" Type="http://schemas.openxmlformats.org/officeDocument/2006/relationships/image" Target="../media/image69.jpeg"/><Relationship Id="rId9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" Target="slide17.xml"/><Relationship Id="rId7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9.jpeg"/><Relationship Id="rId5" Type="http://schemas.openxmlformats.org/officeDocument/2006/relationships/image" Target="../media/image9.png"/><Relationship Id="rId10" Type="http://schemas.openxmlformats.org/officeDocument/2006/relationships/image" Target="../media/image18.jpe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hidden="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24692" r="-10735" b="-1714"/>
          <a:stretch/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425450"/>
            <a:ext cx="10287000" cy="685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</a:t>
            </a:r>
            <a:r>
              <a:rPr lang="de-DE" dirty="0" smtClean="0"/>
              <a:t>Manual</a:t>
            </a:r>
            <a:r>
              <a:rPr lang="de-DE" dirty="0"/>
              <a:t/>
            </a:r>
            <a:br>
              <a:rPr lang="de-DE" dirty="0"/>
            </a:br>
            <a:r>
              <a:rPr lang="de-DE" sz="2000" b="1" dirty="0"/>
              <a:t>TERRA MOBILE 1470</a:t>
            </a:r>
            <a:r>
              <a:rPr lang="de-DE" sz="2000" b="1"/>
              <a:t/>
            </a:r>
            <a:br>
              <a:rPr lang="de-DE" sz="2000" b="1"/>
            </a:br>
            <a:r>
              <a:rPr lang="de-DE" sz="2000" b="1" smtClean="0"/>
              <a:t>TERRA </a:t>
            </a:r>
            <a:r>
              <a:rPr lang="de-DE" sz="2000" b="1"/>
              <a:t>MOBILE 1470T</a:t>
            </a:r>
            <a:br>
              <a:rPr lang="de-DE" sz="2000" b="1"/>
            </a:br>
            <a:r>
              <a:rPr lang="de-DE" sz="2000" b="1"/>
              <a:t>TERRA MOBILE </a:t>
            </a:r>
            <a:r>
              <a:rPr lang="de-DE" sz="2000" b="1" smtClean="0"/>
              <a:t>1470U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SSD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SSD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13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SSD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86927" y="1271847"/>
            <a:ext cx="3989599" cy="4489140"/>
          </a:xfrm>
        </p:spPr>
        <p:txBody>
          <a:bodyPr>
            <a:normAutofit lnSpcReduction="10000"/>
          </a:bodyPr>
          <a:lstStyle/>
          <a:p>
            <a:r>
              <a:rPr lang="de-DE">
                <a:hlinkClick r:id="rId2" action="ppaction://hlinksldjump"/>
              </a:rPr>
              <a:t>Remove the Bottom Case</a:t>
            </a:r>
            <a:endParaRPr lang="de-DE"/>
          </a:p>
          <a:p>
            <a:r>
              <a:rPr lang="en-US" smtClean="0"/>
              <a:t>Loosen </a:t>
            </a:r>
            <a:r>
              <a:rPr lang="en-US" dirty="0"/>
              <a:t>the screw on the SSD you want to </a:t>
            </a:r>
            <a:r>
              <a:rPr lang="en-US" dirty="0" smtClean="0"/>
              <a:t>replace.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r>
              <a:rPr lang="en-US" dirty="0"/>
              <a:t>The upper connector is an M.2 2280 SATA/NVMe connector. The lower connector can only be fitted with a SATA SSD which is not available on </a:t>
            </a:r>
            <a:r>
              <a:rPr lang="en-US"/>
              <a:t>the </a:t>
            </a:r>
            <a:r>
              <a:rPr lang="en-US" b="1" smtClean="0"/>
              <a:t>1470T/U</a:t>
            </a:r>
            <a:r>
              <a:rPr lang="en-US" smtClean="0"/>
              <a:t>.</a:t>
            </a:r>
            <a:endParaRPr lang="en-US" dirty="0" smtClean="0"/>
          </a:p>
          <a:p>
            <a:r>
              <a:rPr lang="en-US" dirty="0"/>
              <a:t>Now you can simply remove the desired </a:t>
            </a:r>
            <a:r>
              <a:rPr lang="en-US" dirty="0" smtClean="0"/>
              <a:t>SSD. </a:t>
            </a:r>
            <a:r>
              <a:rPr lang="en-US" dirty="0"/>
              <a:t>(</a:t>
            </a:r>
            <a:r>
              <a:rPr lang="en-US" dirty="0" smtClean="0"/>
              <a:t>Fig.2).</a:t>
            </a:r>
          </a:p>
          <a:p>
            <a:r>
              <a:rPr lang="en-US" dirty="0"/>
              <a:t>To install the new SSDs, simply follow the steps </a:t>
            </a:r>
            <a:r>
              <a:rPr lang="en-US" dirty="0" smtClean="0"/>
              <a:t>in the </a:t>
            </a:r>
            <a:r>
              <a:rPr lang="en-US" dirty="0"/>
              <a:t>reverse </a:t>
            </a:r>
            <a:r>
              <a:rPr lang="en-US" dirty="0" smtClean="0"/>
              <a:t>order.</a:t>
            </a:r>
          </a:p>
          <a:p>
            <a:r>
              <a:rPr lang="en-US" dirty="0"/>
              <a:t>The upper SSD has a heat conducting pad, which must be taken over when the SSD is replaced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SSD drive is not displayed in the </a:t>
            </a:r>
            <a:r>
              <a:rPr lang="en-US" dirty="0" smtClean="0"/>
              <a:t>UEFI menu when </a:t>
            </a:r>
            <a:r>
              <a:rPr lang="en-US" dirty="0"/>
              <a:t>no </a:t>
            </a:r>
            <a:r>
              <a:rPr lang="en-US" dirty="0" smtClean="0"/>
              <a:t>OS is </a:t>
            </a:r>
            <a:r>
              <a:rPr lang="en-US" dirty="0"/>
              <a:t>installed.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86927" y="310991"/>
            <a:ext cx="3932237" cy="810491"/>
          </a:xfrm>
        </p:spPr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9955107" y="2255520"/>
            <a:ext cx="311573" cy="1754293"/>
            <a:chOff x="9955107" y="2255520"/>
            <a:chExt cx="311573" cy="1754293"/>
          </a:xfrm>
        </p:grpSpPr>
        <p:sp>
          <p:nvSpPr>
            <p:cNvPr id="10" name="Ellipse 9"/>
            <p:cNvSpPr/>
            <p:nvPr/>
          </p:nvSpPr>
          <p:spPr>
            <a:xfrm>
              <a:off x="9982200" y="2255520"/>
              <a:ext cx="284480" cy="284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9955107" y="3725333"/>
              <a:ext cx="284480" cy="284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2755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CMOS BATTERY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REMOVE THE</a:t>
            </a:r>
            <a:r>
              <a:rPr lang="de-DE" dirty="0" smtClean="0"/>
              <a:t> CMOS </a:t>
            </a:r>
            <a:r>
              <a:rPr lang="de-DE" dirty="0"/>
              <a:t>BATTERY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9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REMOVE THE CMOS BATTERY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1519" cy="3811588"/>
          </a:xfrm>
        </p:spPr>
        <p:txBody>
          <a:bodyPr/>
          <a:lstStyle/>
          <a:p>
            <a:r>
              <a:rPr lang="de-DE" dirty="0" smtClean="0">
                <a:hlinkClick r:id="rId2" action="ppaction://hlinksldjump"/>
              </a:rPr>
              <a:t>Remove the </a:t>
            </a:r>
            <a:r>
              <a:rPr lang="de-DE" dirty="0">
                <a:hlinkClick r:id="rId2" action="ppaction://hlinksldjump"/>
              </a:rPr>
              <a:t>Bottom Case</a:t>
            </a:r>
            <a:endParaRPr lang="de-DE" dirty="0"/>
          </a:p>
          <a:p>
            <a:r>
              <a:rPr lang="en-US" u="sng" dirty="0">
                <a:solidFill>
                  <a:schemeClr val="accent1"/>
                </a:solidFill>
                <a:hlinkClick r:id="rId3" action="ppaction://hlinksldjump"/>
              </a:rPr>
              <a:t>On the 1470, remove the lower SSD (</a:t>
            </a:r>
            <a:r>
              <a:rPr lang="en-US" u="sng" dirty="0" smtClean="0">
                <a:solidFill>
                  <a:schemeClr val="accent1"/>
                </a:solidFill>
                <a:hlinkClick r:id="rId3" action="ppaction://hlinksldjump"/>
              </a:rPr>
              <a:t>Fig.1)</a:t>
            </a:r>
            <a:endParaRPr lang="en-US" u="sng" dirty="0" smtClean="0">
              <a:solidFill>
                <a:schemeClr val="accent1"/>
              </a:solidFill>
            </a:endParaRPr>
          </a:p>
          <a:p>
            <a:r>
              <a:rPr lang="en-US" u="sng" dirty="0">
                <a:solidFill>
                  <a:schemeClr val="accent1"/>
                </a:solidFill>
                <a:hlinkClick r:id="rId4" action="ppaction://hlinksldjump"/>
              </a:rPr>
              <a:t>On </a:t>
            </a:r>
            <a:r>
              <a:rPr lang="en-US" u="sng">
                <a:solidFill>
                  <a:schemeClr val="accent1"/>
                </a:solidFill>
                <a:hlinkClick r:id="rId4" action="ppaction://hlinksldjump"/>
              </a:rPr>
              <a:t>the </a:t>
            </a:r>
            <a:r>
              <a:rPr lang="en-US" b="1" u="sng" smtClean="0">
                <a:solidFill>
                  <a:schemeClr val="accent1"/>
                </a:solidFill>
                <a:hlinkClick r:id="rId4" action="ppaction://hlinksldjump"/>
              </a:rPr>
              <a:t>1470T/U</a:t>
            </a:r>
            <a:r>
              <a:rPr lang="en-US" u="sng" smtClean="0">
                <a:solidFill>
                  <a:schemeClr val="accent1"/>
                </a:solidFill>
                <a:hlinkClick r:id="rId4" action="ppaction://hlinksldjump"/>
              </a:rPr>
              <a:t>, </a:t>
            </a:r>
            <a:r>
              <a:rPr lang="en-US" u="sng" dirty="0">
                <a:solidFill>
                  <a:schemeClr val="accent1"/>
                </a:solidFill>
                <a:hlinkClick r:id="rId4" action="ppaction://hlinksldjump"/>
              </a:rPr>
              <a:t>remove the LTE </a:t>
            </a:r>
            <a:r>
              <a:rPr lang="en-US" u="sng" dirty="0" smtClean="0">
                <a:solidFill>
                  <a:schemeClr val="accent1"/>
                </a:solidFill>
                <a:hlinkClick r:id="rId4" action="ppaction://hlinksldjump"/>
              </a:rPr>
              <a:t>module</a:t>
            </a:r>
            <a:endParaRPr lang="en-US" u="sng" dirty="0" smtClean="0">
              <a:solidFill>
                <a:schemeClr val="accent1"/>
              </a:solidFill>
            </a:endParaRPr>
          </a:p>
          <a:p>
            <a:r>
              <a:rPr lang="en-US" dirty="0"/>
              <a:t>Disconnect the </a:t>
            </a:r>
            <a:r>
              <a:rPr lang="en-US" dirty="0" smtClean="0"/>
              <a:t>connector. </a:t>
            </a:r>
            <a:r>
              <a:rPr lang="en-US" dirty="0"/>
              <a:t>(</a:t>
            </a:r>
            <a:r>
              <a:rPr lang="en-US" dirty="0" smtClean="0"/>
              <a:t>Fig.2</a:t>
            </a:r>
            <a:r>
              <a:rPr lang="en-US" dirty="0"/>
              <a:t>), then you can remove the battery</a:t>
            </a:r>
            <a:r>
              <a:rPr lang="en-US" dirty="0" smtClean="0"/>
              <a:t>.</a:t>
            </a:r>
          </a:p>
          <a:p>
            <a:r>
              <a:rPr lang="en-US" dirty="0"/>
              <a:t>To install the new battery, please proceed in </a:t>
            </a:r>
            <a:r>
              <a:rPr lang="en-US" dirty="0" smtClean="0"/>
              <a:t>the reverse </a:t>
            </a:r>
            <a:r>
              <a:rPr lang="en-US" dirty="0"/>
              <a:t>order</a:t>
            </a:r>
            <a:r>
              <a:rPr lang="en-US" dirty="0" smtClean="0"/>
              <a:t>.</a:t>
            </a:r>
          </a:p>
          <a:p>
            <a:r>
              <a:rPr lang="en-US" dirty="0"/>
              <a:t>When replacing the battery, make you secure it with adhesive </a:t>
            </a:r>
            <a:r>
              <a:rPr lang="en-US" dirty="0" smtClean="0"/>
              <a:t>tape strips.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43" y="5173770"/>
            <a:ext cx="985755" cy="695217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03" y="987425"/>
            <a:ext cx="5828793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92640" y="2594187"/>
            <a:ext cx="745066" cy="1442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73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3" grpId="0" animBg="1"/>
      <p:bldP spid="23" grpId="1" animBg="1"/>
      <p:bldP spid="23" grpId="2" animBg="1"/>
      <p:bldP spid="10" grpId="0" animBg="1"/>
      <p:bldP spid="10" grpId="1" animBg="1"/>
      <p:bldP spid="1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WLAN </a:t>
            </a:r>
            <a:r>
              <a:rPr lang="de-DE" dirty="0"/>
              <a:t>MODULE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WLAN </a:t>
            </a:r>
            <a:r>
              <a:rPr lang="de-DE" dirty="0" smtClean="0"/>
              <a:t>MODULE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43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WLAN </a:t>
            </a:r>
            <a:r>
              <a:rPr lang="de-DE" dirty="0" smtClean="0"/>
              <a:t>MODULE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19427" cy="3811588"/>
          </a:xfrm>
        </p:spPr>
        <p:txBody>
          <a:bodyPr/>
          <a:lstStyle/>
          <a:p>
            <a:r>
              <a:rPr lang="de-DE" dirty="0" smtClean="0">
                <a:hlinkClick r:id="rId2" action="ppaction://hlinksldjump"/>
              </a:rPr>
              <a:t>Remove the </a:t>
            </a:r>
            <a:r>
              <a:rPr lang="de-DE" dirty="0">
                <a:hlinkClick r:id="rId2" action="ppaction://hlinksldjump"/>
              </a:rPr>
              <a:t>Bottom Case</a:t>
            </a:r>
            <a:endParaRPr lang="de-DE" dirty="0"/>
          </a:p>
          <a:p>
            <a:r>
              <a:rPr lang="en-US" dirty="0"/>
              <a:t>Carefully loosen the two cables and the </a:t>
            </a:r>
            <a:r>
              <a:rPr lang="en-US" dirty="0" smtClean="0"/>
              <a:t>screw. </a:t>
            </a:r>
            <a:r>
              <a:rPr lang="en-US" dirty="0"/>
              <a:t>(</a:t>
            </a:r>
            <a:r>
              <a:rPr lang="en-US" dirty="0" smtClean="0"/>
              <a:t>Fig.1</a:t>
            </a:r>
            <a:r>
              <a:rPr lang="en-US" dirty="0"/>
              <a:t>), then you can easily detach the module from the holder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chemeClr val="accent2"/>
                </a:solidFill>
              </a:rPr>
              <a:t>Please pay attention to the following during </a:t>
            </a:r>
            <a:r>
              <a:rPr lang="en-US" dirty="0" smtClean="0">
                <a:solidFill>
                  <a:schemeClr val="accent2"/>
                </a:solidFill>
              </a:rPr>
              <a:t>installation</a:t>
            </a:r>
            <a:r>
              <a:rPr lang="en-US" dirty="0" smtClean="0"/>
              <a:t>: The white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cable to </a:t>
            </a:r>
            <a:r>
              <a:rPr lang="en-US" dirty="0"/>
              <a:t>Main </a:t>
            </a:r>
            <a:r>
              <a:rPr lang="en-US" dirty="0" smtClean="0"/>
              <a:t>and the </a:t>
            </a:r>
            <a:r>
              <a:rPr lang="en-US" dirty="0"/>
              <a:t>transparent</a:t>
            </a:r>
            <a:r>
              <a:rPr lang="en-US" dirty="0" smtClean="0"/>
              <a:t> cable </a:t>
            </a:r>
            <a:r>
              <a:rPr lang="en-US" dirty="0"/>
              <a:t>to </a:t>
            </a:r>
            <a:r>
              <a:rPr lang="en-US" dirty="0" smtClean="0"/>
              <a:t>AUX.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51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</a:t>
            </a:r>
            <a:r>
              <a:rPr lang="de-DE" smtClean="0"/>
              <a:t>1470T/U</a:t>
            </a:r>
            <a:endParaRPr lang="de-DE" dirty="0"/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76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19427" cy="3811588"/>
          </a:xfrm>
        </p:spPr>
        <p:txBody>
          <a:bodyPr/>
          <a:lstStyle/>
          <a:p>
            <a:r>
              <a:rPr lang="de-DE" dirty="0" smtClean="0">
                <a:hlinkClick r:id="rId2" action="ppaction://hlinksldjump"/>
              </a:rPr>
              <a:t>Remove the </a:t>
            </a:r>
            <a:r>
              <a:rPr lang="de-DE" dirty="0">
                <a:hlinkClick r:id="rId2" action="ppaction://hlinksldjump"/>
              </a:rPr>
              <a:t>Bottom Case</a:t>
            </a:r>
            <a:endParaRPr lang="de-DE" dirty="0"/>
          </a:p>
          <a:p>
            <a:r>
              <a:rPr lang="en-US" dirty="0"/>
              <a:t>Carefully loosen the adhesive strip on the two black antenna </a:t>
            </a:r>
            <a:r>
              <a:rPr lang="en-US" dirty="0" smtClean="0"/>
              <a:t>cables.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r>
              <a:rPr lang="en-US" dirty="0"/>
              <a:t>Secure the LTE module with a screw and carefully plug the connectors onto the </a:t>
            </a:r>
            <a:r>
              <a:rPr lang="en-US" dirty="0" smtClean="0"/>
              <a:t>sockets. </a:t>
            </a:r>
            <a:r>
              <a:rPr lang="en-US" dirty="0"/>
              <a:t>(</a:t>
            </a:r>
            <a:r>
              <a:rPr lang="en-US" dirty="0" smtClean="0"/>
              <a:t>Fig.2).</a:t>
            </a:r>
          </a:p>
          <a:p>
            <a:r>
              <a:rPr lang="en-US" dirty="0"/>
              <a:t>When installing, please </a:t>
            </a:r>
            <a:r>
              <a:rPr lang="en-US" dirty="0" smtClean="0"/>
              <a:t>pay attention: The </a:t>
            </a:r>
            <a:r>
              <a:rPr lang="en-US" dirty="0"/>
              <a:t>black cable to Main ,the blue cable to AUX.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312674" y="5173770"/>
            <a:ext cx="1020060" cy="69521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66" y="5173770"/>
            <a:ext cx="507507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60" y="5177129"/>
            <a:ext cx="1021168" cy="69582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97" y="987425"/>
            <a:ext cx="3003804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986617"/>
            <a:ext cx="5836710" cy="4116416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3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CPU </a:t>
            </a:r>
            <a:r>
              <a:rPr lang="de-DE" dirty="0" smtClean="0"/>
              <a:t>FAN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CPU </a:t>
            </a:r>
            <a:r>
              <a:rPr lang="de-DE" dirty="0" smtClean="0"/>
              <a:t>FAN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33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CPU </a:t>
            </a:r>
            <a:r>
              <a:rPr lang="de-DE" dirty="0" smtClean="0"/>
              <a:t>FAN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23465" cy="3811588"/>
          </a:xfrm>
        </p:spPr>
        <p:txBody>
          <a:bodyPr/>
          <a:lstStyle/>
          <a:p>
            <a:r>
              <a:rPr lang="de-DE" dirty="0" smtClean="0">
                <a:hlinkClick r:id="rId2" action="ppaction://hlinksldjump"/>
              </a:rPr>
              <a:t>Remove the </a:t>
            </a:r>
            <a:r>
              <a:rPr lang="de-DE" dirty="0">
                <a:hlinkClick r:id="rId2" action="ppaction://hlinksldjump"/>
              </a:rPr>
              <a:t>Bottom Case</a:t>
            </a:r>
            <a:endParaRPr lang="de-DE" dirty="0"/>
          </a:p>
          <a:p>
            <a:r>
              <a:rPr lang="en-US" dirty="0"/>
              <a:t>Loosen the two </a:t>
            </a:r>
            <a:r>
              <a:rPr lang="en-US" dirty="0" smtClean="0"/>
              <a:t>screws. (Fig.1).</a:t>
            </a:r>
          </a:p>
          <a:p>
            <a:r>
              <a:rPr lang="en-US" dirty="0"/>
              <a:t>Remove the </a:t>
            </a:r>
            <a:r>
              <a:rPr lang="en-US" dirty="0" smtClean="0"/>
              <a:t>fan. </a:t>
            </a:r>
            <a:r>
              <a:rPr lang="en-US" dirty="0"/>
              <a:t>(</a:t>
            </a:r>
            <a:r>
              <a:rPr lang="en-US" dirty="0" smtClean="0"/>
              <a:t>Fig.2).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grpSp>
        <p:nvGrpSpPr>
          <p:cNvPr id="15" name="Gruppe Schrauben"/>
          <p:cNvGrpSpPr/>
          <p:nvPr/>
        </p:nvGrpSpPr>
        <p:grpSpPr>
          <a:xfrm>
            <a:off x="8839200" y="2540000"/>
            <a:ext cx="304799" cy="1469813"/>
            <a:chOff x="8839200" y="2540000"/>
            <a:chExt cx="304799" cy="1469813"/>
          </a:xfrm>
        </p:grpSpPr>
        <p:sp>
          <p:nvSpPr>
            <p:cNvPr id="10" name="Ellipse 9"/>
            <p:cNvSpPr/>
            <p:nvPr/>
          </p:nvSpPr>
          <p:spPr>
            <a:xfrm>
              <a:off x="8839200" y="2540000"/>
              <a:ext cx="270933" cy="2709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8873066" y="3738880"/>
              <a:ext cx="270933" cy="2709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7003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 smtClean="0">
                <a:solidFill>
                  <a:schemeClr val="accent1"/>
                </a:solidFill>
                <a:hlinkClick r:id="rId2" action="ppaction://hlinksldjump"/>
              </a:rPr>
              <a:t>Service Notes</a:t>
            </a:r>
            <a:endParaRPr lang="de-DE" sz="2000" u="sng" smtClean="0">
              <a:solidFill>
                <a:schemeClr val="accent1"/>
              </a:solidFill>
              <a:hlinkClick r:id="rId3" action="ppaction://hlinksldjump"/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smtClean="0">
                <a:solidFill>
                  <a:schemeClr val="accent1"/>
                </a:solidFill>
                <a:hlinkClick r:id="rId3" action="ppaction://hlinksldjump"/>
              </a:rPr>
              <a:t>Remove </a:t>
            </a:r>
            <a:r>
              <a:rPr lang="de-DE" sz="2000" u="sng" dirty="0">
                <a:solidFill>
                  <a:schemeClr val="accent1"/>
                </a:solidFill>
                <a:hlinkClick r:id="rId3" action="ppaction://hlinksldjump"/>
              </a:rPr>
              <a:t>the Bottom Case 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4" action="ppaction://hlinksldjump"/>
              </a:rPr>
              <a:t>Remove the Battery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5" action="ppaction://hlinksldjump"/>
              </a:rPr>
              <a:t>Remove the RAM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6" action="ppaction://hlinksldjump"/>
              </a:rPr>
              <a:t>Remove the SSD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7" action="ppaction://hlinksldjump"/>
              </a:rPr>
              <a:t>Remove the CMOS </a:t>
            </a:r>
            <a:r>
              <a:rPr lang="de-DE" sz="2000" u="sng" dirty="0" smtClean="0">
                <a:solidFill>
                  <a:schemeClr val="accent1"/>
                </a:solidFill>
                <a:hlinkClick r:id="rId7" action="ppaction://hlinksldjump"/>
              </a:rPr>
              <a:t>Battery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8" action="ppaction://hlinksldjump"/>
              </a:rPr>
              <a:t>Remove the </a:t>
            </a:r>
            <a:r>
              <a:rPr lang="de-DE" sz="2000" u="sng" dirty="0" smtClean="0">
                <a:solidFill>
                  <a:schemeClr val="accent1"/>
                </a:solidFill>
                <a:hlinkClick r:id="rId8" action="ppaction://hlinksldjump"/>
              </a:rPr>
              <a:t>WLAN Module </a:t>
            </a:r>
            <a:endParaRPr lang="de-DE" sz="2000" u="sng" dirty="0" smtClean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smtClean="0">
                <a:solidFill>
                  <a:schemeClr val="accent1"/>
                </a:solidFill>
                <a:hlinkClick r:id="rId9" action="ppaction://hlinksldjump"/>
              </a:rPr>
              <a:t>LTE-Module </a:t>
            </a:r>
            <a:r>
              <a:rPr lang="de-DE" sz="2000" dirty="0">
                <a:solidFill>
                  <a:srgbClr val="784D96"/>
                </a:solidFill>
                <a:hlinkClick r:id="rId9" action="ppaction://hlinksldjump"/>
              </a:rPr>
              <a:t>installation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u="sng" dirty="0">
              <a:solidFill>
                <a:schemeClr val="accent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>
                <a:solidFill>
                  <a:schemeClr val="accent1"/>
                </a:solidFill>
                <a:hlinkClick r:id="rId10" action="ppaction://hlinksldjump"/>
              </a:rPr>
              <a:t>Remove the CPU Fan</a:t>
            </a:r>
            <a:endParaRPr lang="de-DE" sz="2000" u="sng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smtClean="0">
                <a:solidFill>
                  <a:schemeClr val="accent1"/>
                </a:solidFill>
              </a:rPr>
              <a:t>Remove </a:t>
            </a:r>
            <a:r>
              <a:rPr lang="de-DE" sz="2000" u="sng" dirty="0">
                <a:solidFill>
                  <a:schemeClr val="accent1"/>
                </a:solidFill>
              </a:rPr>
              <a:t>the Heatsink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1" action="ppaction://hlinksldjump"/>
              </a:rPr>
              <a:t>Remove the Touchpad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2" action="ppaction://hlinksldjump"/>
              </a:rPr>
              <a:t>Remove the Mainboard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3" action="ppaction://hlinksldjump"/>
              </a:rPr>
              <a:t>Remove the Top </a:t>
            </a:r>
            <a:r>
              <a:rPr lang="de-DE" sz="2000" u="sng" dirty="0" smtClean="0">
                <a:solidFill>
                  <a:schemeClr val="accent1"/>
                </a:solidFill>
                <a:hlinkClick r:id="rId13" action="ppaction://hlinksldjump"/>
              </a:rPr>
              <a:t>Case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4" action="ppaction://hlinksldjump"/>
              </a:rPr>
              <a:t>Remove the Webcam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5" action="ppaction://hlinksldjump"/>
              </a:rPr>
              <a:t>Remove the LCD Hinge </a:t>
            </a:r>
            <a:r>
              <a:rPr lang="de-DE" sz="2000" u="sng" dirty="0" smtClean="0">
                <a:solidFill>
                  <a:schemeClr val="accent1"/>
                </a:solidFill>
                <a:hlinkClick r:id="rId15" action="ppaction://hlinksldjump"/>
              </a:rPr>
              <a:t>Cover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6" action="ppaction://hlinksldjump"/>
              </a:rPr>
              <a:t>Remove </a:t>
            </a:r>
            <a:r>
              <a:rPr lang="de-DE" sz="2000" u="sng">
                <a:solidFill>
                  <a:schemeClr val="accent1"/>
                </a:solidFill>
                <a:hlinkClick r:id="rId16" action="ppaction://hlinksldjump"/>
              </a:rPr>
              <a:t>the </a:t>
            </a:r>
            <a:r>
              <a:rPr lang="de-DE" sz="2000" u="sng" smtClean="0">
                <a:solidFill>
                  <a:schemeClr val="accent1"/>
                </a:solidFill>
                <a:hlinkClick r:id="rId16" action="ppaction://hlinksldjump"/>
              </a:rPr>
              <a:t>Hinge</a:t>
            </a:r>
            <a:endParaRPr lang="de-DE" sz="2000" u="sng" smtClean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smtClean="0">
                <a:solidFill>
                  <a:schemeClr val="accent1"/>
                </a:solidFill>
                <a:hlinkClick r:id="rId17" action="ppaction://hlinksldjump"/>
              </a:rPr>
              <a:t>Spare Parts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" y="5450878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97" y="5473234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HEATSINK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HEATSINK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16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HEATSINK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>
                <a:hlinkClick r:id="rId2" action="ppaction://hlinksldjump"/>
              </a:rPr>
              <a:t>Remove the </a:t>
            </a:r>
            <a:r>
              <a:rPr lang="de-DE" dirty="0">
                <a:hlinkClick r:id="rId2" action="ppaction://hlinksldjump"/>
              </a:rPr>
              <a:t>Bottom </a:t>
            </a:r>
            <a:r>
              <a:rPr lang="de-DE" dirty="0" smtClean="0">
                <a:hlinkClick r:id="rId2" action="ppaction://hlinksldjump"/>
              </a:rPr>
              <a:t>Case</a:t>
            </a:r>
            <a:r>
              <a:rPr lang="de-DE" dirty="0" smtClean="0"/>
              <a:t>.</a:t>
            </a:r>
            <a:endParaRPr lang="de-DE" dirty="0"/>
          </a:p>
          <a:p>
            <a:r>
              <a:rPr lang="de-DE" dirty="0"/>
              <a:t>Undo the 3 screws</a:t>
            </a:r>
            <a:r>
              <a:rPr lang="de-DE" dirty="0" smtClean="0"/>
              <a:t>.</a:t>
            </a:r>
          </a:p>
          <a:p>
            <a:r>
              <a:rPr lang="de-DE" dirty="0"/>
              <a:t>Remove the </a:t>
            </a:r>
            <a:r>
              <a:rPr lang="de-DE" dirty="0" smtClean="0"/>
              <a:t>heatsink. </a:t>
            </a:r>
            <a:r>
              <a:rPr lang="de-DE" dirty="0"/>
              <a:t>(</a:t>
            </a:r>
            <a:r>
              <a:rPr lang="de-DE" dirty="0" smtClean="0"/>
              <a:t>Fig.2).</a:t>
            </a:r>
          </a:p>
          <a:p>
            <a:r>
              <a:rPr lang="en-US" dirty="0" smtClean="0"/>
              <a:t>Renew </a:t>
            </a:r>
            <a:r>
              <a:rPr lang="en-US" dirty="0"/>
              <a:t>the thermal paste if necessary</a:t>
            </a:r>
            <a:r>
              <a:rPr lang="en-US" dirty="0" smtClean="0"/>
              <a:t>.</a:t>
            </a:r>
          </a:p>
          <a:p>
            <a:r>
              <a:rPr lang="en-US" dirty="0"/>
              <a:t>When </a:t>
            </a:r>
            <a:r>
              <a:rPr lang="en-US" dirty="0" smtClean="0"/>
              <a:t>reinstalling </a:t>
            </a:r>
            <a:r>
              <a:rPr lang="en-US" dirty="0"/>
              <a:t>the </a:t>
            </a:r>
            <a:r>
              <a:rPr lang="en-US" dirty="0" smtClean="0"/>
              <a:t>heatsink, always </a:t>
            </a:r>
            <a:r>
              <a:rPr lang="en-US" dirty="0"/>
              <a:t>start with the top </a:t>
            </a:r>
            <a:r>
              <a:rPr lang="en-US" dirty="0" smtClean="0"/>
              <a:t>screw.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grpSp>
        <p:nvGrpSpPr>
          <p:cNvPr id="15" name="Gruppe Schrauben"/>
          <p:cNvGrpSpPr/>
          <p:nvPr/>
        </p:nvGrpSpPr>
        <p:grpSpPr>
          <a:xfrm>
            <a:off x="7923107" y="1720427"/>
            <a:ext cx="712893" cy="699347"/>
            <a:chOff x="7923107" y="1720427"/>
            <a:chExt cx="712893" cy="699347"/>
          </a:xfrm>
        </p:grpSpPr>
        <p:sp>
          <p:nvSpPr>
            <p:cNvPr id="10" name="Ellipse 9"/>
            <p:cNvSpPr/>
            <p:nvPr/>
          </p:nvSpPr>
          <p:spPr>
            <a:xfrm>
              <a:off x="8166947" y="1720427"/>
              <a:ext cx="238760" cy="238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7923107" y="2181014"/>
              <a:ext cx="238760" cy="238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8397240" y="2181014"/>
              <a:ext cx="238760" cy="238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0250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639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>
                <a:hlinkClick r:id="rId2" action="ppaction://hlinksldjump"/>
              </a:rPr>
              <a:t>Remove the </a:t>
            </a:r>
            <a:r>
              <a:rPr lang="de-DE" dirty="0">
                <a:hlinkClick r:id="rId2" action="ppaction://hlinksldjump"/>
              </a:rPr>
              <a:t>Bottom Case</a:t>
            </a:r>
            <a:r>
              <a:rPr lang="de-DE" dirty="0"/>
              <a:t>.</a:t>
            </a:r>
          </a:p>
          <a:p>
            <a:r>
              <a:rPr lang="de-DE" u="sng" dirty="0" smtClean="0">
                <a:solidFill>
                  <a:schemeClr val="accent1"/>
                </a:solidFill>
                <a:hlinkClick r:id="rId3" action="ppaction://hlinksldjump"/>
              </a:rPr>
              <a:t>Remove the Battery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/>
              <a:t>Loosen the </a:t>
            </a:r>
            <a:r>
              <a:rPr lang="en-US" dirty="0" smtClean="0"/>
              <a:t>cable.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r>
              <a:rPr lang="en-US" dirty="0"/>
              <a:t>Lift the cable upwards and loosen the 3 </a:t>
            </a:r>
            <a:r>
              <a:rPr lang="en-US" dirty="0" smtClean="0"/>
              <a:t>screws. </a:t>
            </a:r>
            <a:r>
              <a:rPr lang="en-US" dirty="0"/>
              <a:t>(</a:t>
            </a:r>
            <a:r>
              <a:rPr lang="en-US" dirty="0" smtClean="0"/>
              <a:t>Fig.2).</a:t>
            </a:r>
          </a:p>
          <a:p>
            <a:r>
              <a:rPr lang="en-US" dirty="0"/>
              <a:t>Remove the </a:t>
            </a:r>
            <a:r>
              <a:rPr lang="en-US" dirty="0" smtClean="0"/>
              <a:t>touchpad. </a:t>
            </a:r>
            <a:r>
              <a:rPr lang="en-US" dirty="0"/>
              <a:t>(</a:t>
            </a:r>
            <a:r>
              <a:rPr lang="en-US" dirty="0" smtClean="0"/>
              <a:t>Fig.3).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>
            <a:fillRect/>
          </a:stretch>
        </p:blipFill>
        <p:spPr/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33" name="Gruppe Schrauben"/>
          <p:cNvGrpSpPr/>
          <p:nvPr/>
        </p:nvGrpSpPr>
        <p:grpSpPr>
          <a:xfrm>
            <a:off x="7667413" y="2668694"/>
            <a:ext cx="1246294" cy="785707"/>
            <a:chOff x="7667413" y="2668694"/>
            <a:chExt cx="1246294" cy="785707"/>
          </a:xfrm>
        </p:grpSpPr>
        <p:sp>
          <p:nvSpPr>
            <p:cNvPr id="14" name="Ellipse 13"/>
            <p:cNvSpPr/>
            <p:nvPr/>
          </p:nvSpPr>
          <p:spPr>
            <a:xfrm>
              <a:off x="7667413" y="2668694"/>
              <a:ext cx="250614" cy="2506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Ellipse 30"/>
            <p:cNvSpPr/>
            <p:nvPr/>
          </p:nvSpPr>
          <p:spPr>
            <a:xfrm>
              <a:off x="8087360" y="2892214"/>
              <a:ext cx="250614" cy="2506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Ellipse 31"/>
            <p:cNvSpPr/>
            <p:nvPr/>
          </p:nvSpPr>
          <p:spPr>
            <a:xfrm>
              <a:off x="8663093" y="3203787"/>
              <a:ext cx="250614" cy="2506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9" name="Kreis Kabel"/>
          <p:cNvSpPr/>
          <p:nvPr/>
        </p:nvSpPr>
        <p:spPr>
          <a:xfrm>
            <a:off x="8073813" y="2865120"/>
            <a:ext cx="352213" cy="3522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5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9" grpId="0" animBg="1"/>
      <p:bldP spid="9" grpId="1" animBg="1"/>
      <p:bldP spid="9" grpId="2" animBg="1"/>
      <p:bldP spid="9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MAINBOARD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MAINBOARD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99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MAINBOARD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70878" cy="4298950"/>
          </a:xfrm>
        </p:spPr>
        <p:txBody>
          <a:bodyPr>
            <a:normAutofit lnSpcReduction="10000"/>
          </a:bodyPr>
          <a:lstStyle/>
          <a:p>
            <a:r>
              <a:rPr lang="en-US" u="sng" dirty="0">
                <a:solidFill>
                  <a:schemeClr val="accent1"/>
                </a:solidFill>
                <a:hlinkClick r:id="rId2" action="ppaction://hlinksldjump"/>
              </a:rPr>
              <a:t>Disconnect the battery connection </a:t>
            </a:r>
            <a:r>
              <a:rPr lang="en-US" u="sng" dirty="0" smtClean="0">
                <a:solidFill>
                  <a:schemeClr val="accent1"/>
                </a:solidFill>
                <a:hlinkClick r:id="rId2" action="ppaction://hlinksldjump"/>
              </a:rPr>
              <a:t>cable</a:t>
            </a:r>
            <a:endParaRPr lang="en-US" u="sng" dirty="0" smtClean="0">
              <a:solidFill>
                <a:schemeClr val="accent1"/>
              </a:solidFill>
            </a:endParaRPr>
          </a:p>
          <a:p>
            <a:r>
              <a:rPr lang="de-DE" u="sng" dirty="0" smtClean="0">
                <a:solidFill>
                  <a:schemeClr val="accent1"/>
                </a:solidFill>
                <a:hlinkClick r:id="rId3" action="ppaction://hlinksldjump"/>
              </a:rPr>
              <a:t>Remove the RAM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dirty="0" smtClean="0">
                <a:hlinkClick r:id="rId4" action="ppaction://hlinksldjump"/>
              </a:rPr>
              <a:t>Remove the SSDs</a:t>
            </a:r>
            <a:endParaRPr lang="de-DE" dirty="0" smtClean="0"/>
          </a:p>
          <a:p>
            <a:r>
              <a:rPr lang="en-US" u="sng" dirty="0">
                <a:solidFill>
                  <a:schemeClr val="accent1"/>
                </a:solidFill>
                <a:hlinkClick r:id="rId5" action="ppaction://hlinksldjump"/>
              </a:rPr>
              <a:t>Remove the LTE module from </a:t>
            </a:r>
            <a:r>
              <a:rPr lang="en-US" u="sng">
                <a:solidFill>
                  <a:schemeClr val="accent1"/>
                </a:solidFill>
                <a:hlinkClick r:id="rId5" action="ppaction://hlinksldjump"/>
              </a:rPr>
              <a:t>the </a:t>
            </a:r>
            <a:r>
              <a:rPr lang="en-US" b="1" u="sng" smtClean="0">
                <a:solidFill>
                  <a:schemeClr val="accent1"/>
                </a:solidFill>
                <a:hlinkClick r:id="rId5" action="ppaction://hlinksldjump"/>
              </a:rPr>
              <a:t>1470T</a:t>
            </a:r>
            <a:r>
              <a:rPr lang="en-US" b="1" u="sng" smtClean="0">
                <a:solidFill>
                  <a:schemeClr val="accent1"/>
                </a:solidFill>
              </a:rPr>
              <a:t>/U</a:t>
            </a:r>
            <a:endParaRPr lang="en-US" b="1" u="sng" dirty="0" smtClean="0">
              <a:solidFill>
                <a:schemeClr val="accent1"/>
              </a:solidFill>
            </a:endParaRPr>
          </a:p>
          <a:p>
            <a:r>
              <a:rPr lang="en-US" u="sng" dirty="0">
                <a:solidFill>
                  <a:schemeClr val="accent1"/>
                </a:solidFill>
                <a:hlinkClick r:id="rId6" action="ppaction://hlinksldjump"/>
              </a:rPr>
              <a:t>Loosen the CMOS battery </a:t>
            </a:r>
            <a:r>
              <a:rPr lang="en-US" u="sng" dirty="0" smtClean="0">
                <a:solidFill>
                  <a:schemeClr val="accent1"/>
                </a:solidFill>
                <a:hlinkClick r:id="rId6" action="ppaction://hlinksldjump"/>
              </a:rPr>
              <a:t>cable</a:t>
            </a:r>
            <a:endParaRPr lang="en-US" u="sng" dirty="0" smtClean="0">
              <a:solidFill>
                <a:schemeClr val="accent1"/>
              </a:solidFill>
            </a:endParaRPr>
          </a:p>
          <a:p>
            <a:r>
              <a:rPr lang="de-DE" u="sng" dirty="0" smtClean="0">
                <a:solidFill>
                  <a:schemeClr val="accent1"/>
                </a:solidFill>
                <a:hlinkClick r:id="rId7" action="ppaction://hlinksldjump"/>
              </a:rPr>
              <a:t>Remove the </a:t>
            </a:r>
            <a:r>
              <a:rPr lang="de-DE" u="sng" dirty="0">
                <a:solidFill>
                  <a:schemeClr val="accent1"/>
                </a:solidFill>
                <a:hlinkClick r:id="rId7" action="ppaction://hlinksldjump"/>
              </a:rPr>
              <a:t>WLAN </a:t>
            </a:r>
            <a:r>
              <a:rPr lang="de-DE" u="sng" dirty="0" smtClean="0">
                <a:solidFill>
                  <a:schemeClr val="accent1"/>
                </a:solidFill>
                <a:hlinkClick r:id="rId7" action="ppaction://hlinksldjump"/>
              </a:rPr>
              <a:t>Modul</a:t>
            </a:r>
            <a:r>
              <a:rPr lang="de-DE" u="sng" dirty="0">
                <a:solidFill>
                  <a:schemeClr val="accent1"/>
                </a:solidFill>
              </a:rPr>
              <a:t>e</a:t>
            </a:r>
          </a:p>
          <a:p>
            <a:r>
              <a:rPr lang="de-DE" u="sng" dirty="0" smtClean="0">
                <a:solidFill>
                  <a:schemeClr val="accent1"/>
                </a:solidFill>
                <a:hlinkClick r:id="rId8" action="ppaction://hlinksldjump"/>
              </a:rPr>
              <a:t>Remove the </a:t>
            </a:r>
            <a:r>
              <a:rPr lang="de-DE" u="sng" dirty="0">
                <a:solidFill>
                  <a:schemeClr val="accent1"/>
                </a:solidFill>
                <a:hlinkClick r:id="rId8" action="ppaction://hlinksldjump"/>
              </a:rPr>
              <a:t>CPU </a:t>
            </a:r>
            <a:r>
              <a:rPr lang="de-DE" u="sng" dirty="0" smtClean="0">
                <a:solidFill>
                  <a:schemeClr val="accent1"/>
                </a:solidFill>
                <a:hlinkClick r:id="rId8" action="ppaction://hlinksldjump"/>
              </a:rPr>
              <a:t>Fan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dirty="0" smtClean="0">
                <a:hlinkClick r:id="rId9" action="ppaction://hlinksldjump"/>
              </a:rPr>
              <a:t>Remove the </a:t>
            </a:r>
            <a:r>
              <a:rPr lang="de-DE" dirty="0">
                <a:hlinkClick r:id="rId9" action="ppaction://hlinksldjump"/>
              </a:rPr>
              <a:t>Heatsink</a:t>
            </a:r>
            <a:endParaRPr lang="de-DE" dirty="0"/>
          </a:p>
          <a:p>
            <a:r>
              <a:rPr lang="en-US" dirty="0" smtClean="0"/>
              <a:t>Disconnect</a:t>
            </a:r>
            <a:r>
              <a:rPr lang="de-DE" dirty="0" smtClean="0"/>
              <a:t> 7 cable‘s. (Fig.1).</a:t>
            </a:r>
            <a:endParaRPr lang="de-DE" dirty="0"/>
          </a:p>
          <a:p>
            <a:r>
              <a:rPr lang="en-US" dirty="0"/>
              <a:t>Use a plastic spatula on the LCD cable to help </a:t>
            </a:r>
            <a:r>
              <a:rPr lang="en-US" dirty="0" smtClean="0"/>
              <a:t>you. (Fig.2).</a:t>
            </a:r>
          </a:p>
          <a:p>
            <a:r>
              <a:rPr lang="en-US" dirty="0"/>
              <a:t>Loosen the 5 silver </a:t>
            </a:r>
            <a:r>
              <a:rPr lang="en-US" dirty="0" smtClean="0"/>
              <a:t>screws. </a:t>
            </a:r>
            <a:r>
              <a:rPr lang="en-US" dirty="0"/>
              <a:t>( Fig.3</a:t>
            </a:r>
            <a:r>
              <a:rPr lang="en-US" dirty="0" smtClean="0"/>
              <a:t>).</a:t>
            </a:r>
          </a:p>
          <a:p>
            <a:r>
              <a:rPr lang="en-US" dirty="0"/>
              <a:t>Carefully remove the </a:t>
            </a:r>
            <a:r>
              <a:rPr lang="en-US" dirty="0" smtClean="0"/>
              <a:t>mainboard. </a:t>
            </a:r>
            <a:r>
              <a:rPr lang="en-US" dirty="0"/>
              <a:t>(</a:t>
            </a:r>
            <a:r>
              <a:rPr lang="en-US" dirty="0" smtClean="0"/>
              <a:t>Fig.4).</a:t>
            </a:r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770"/>
            <a:ext cx="1042825" cy="695217"/>
          </a:xfrm>
        </p:spPr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40" name="Gruppe Schrauben"/>
          <p:cNvGrpSpPr/>
          <p:nvPr/>
        </p:nvGrpSpPr>
        <p:grpSpPr>
          <a:xfrm>
            <a:off x="6289286" y="1792288"/>
            <a:ext cx="4005263" cy="1246188"/>
            <a:chOff x="6289286" y="1792288"/>
            <a:chExt cx="4005263" cy="1246188"/>
          </a:xfrm>
        </p:grpSpPr>
        <p:sp>
          <p:nvSpPr>
            <p:cNvPr id="35" name="Ellipse 34"/>
            <p:cNvSpPr/>
            <p:nvPr/>
          </p:nvSpPr>
          <p:spPr>
            <a:xfrm>
              <a:off x="6320242" y="1945481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" name="Ellipse 35"/>
            <p:cNvSpPr/>
            <p:nvPr/>
          </p:nvSpPr>
          <p:spPr>
            <a:xfrm>
              <a:off x="6289286" y="2838450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Ellipse 36"/>
            <p:cNvSpPr/>
            <p:nvPr/>
          </p:nvSpPr>
          <p:spPr>
            <a:xfrm>
              <a:off x="10099286" y="2843213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Ellipse 37"/>
            <p:cNvSpPr/>
            <p:nvPr/>
          </p:nvSpPr>
          <p:spPr>
            <a:xfrm>
              <a:off x="9988550" y="1852613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Ellipse 38"/>
            <p:cNvSpPr/>
            <p:nvPr/>
          </p:nvSpPr>
          <p:spPr>
            <a:xfrm>
              <a:off x="7962900" y="1792288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13" name="Gruppe Kabel"/>
          <p:cNvGrpSpPr/>
          <p:nvPr/>
        </p:nvGrpSpPr>
        <p:grpSpPr>
          <a:xfrm>
            <a:off x="6324601" y="1889127"/>
            <a:ext cx="3898900" cy="1107280"/>
            <a:chOff x="6324601" y="1889127"/>
            <a:chExt cx="3898900" cy="1107280"/>
          </a:xfrm>
        </p:grpSpPr>
        <p:sp>
          <p:nvSpPr>
            <p:cNvPr id="8" name="Ellipse 7"/>
            <p:cNvSpPr/>
            <p:nvPr/>
          </p:nvSpPr>
          <p:spPr>
            <a:xfrm>
              <a:off x="6410326" y="2066925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324601" y="2700338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7035801" y="2693988"/>
              <a:ext cx="230187" cy="23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Ellipse 30"/>
            <p:cNvSpPr/>
            <p:nvPr/>
          </p:nvSpPr>
          <p:spPr>
            <a:xfrm>
              <a:off x="7248526" y="2703513"/>
              <a:ext cx="230187" cy="23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588251" y="2687638"/>
              <a:ext cx="230187" cy="23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Ellipse 32"/>
            <p:cNvSpPr/>
            <p:nvPr/>
          </p:nvSpPr>
          <p:spPr>
            <a:xfrm>
              <a:off x="9498808" y="1889127"/>
              <a:ext cx="321467" cy="32146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Ellipse 33"/>
            <p:cNvSpPr/>
            <p:nvPr/>
          </p:nvSpPr>
          <p:spPr>
            <a:xfrm>
              <a:off x="9993314" y="2766220"/>
              <a:ext cx="230187" cy="23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95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TOP </a:t>
            </a:r>
            <a:r>
              <a:rPr lang="de-DE" dirty="0" smtClean="0"/>
              <a:t>CASE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TOP CASE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40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TOP CASE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207948" cy="3811588"/>
          </a:xfrm>
        </p:spPr>
        <p:txBody>
          <a:bodyPr>
            <a:normAutofit lnSpcReduction="10000"/>
          </a:bodyPr>
          <a:lstStyle/>
          <a:p>
            <a:r>
              <a:rPr lang="de-DE" dirty="0" smtClean="0">
                <a:hlinkClick r:id="rId2" action="ppaction://hlinksldjump"/>
              </a:rPr>
              <a:t>Remove the </a:t>
            </a:r>
            <a:r>
              <a:rPr lang="de-DE" dirty="0">
                <a:hlinkClick r:id="rId2" action="ppaction://hlinksldjump"/>
              </a:rPr>
              <a:t>Mainboard</a:t>
            </a:r>
            <a:endParaRPr lang="de-DE" dirty="0"/>
          </a:p>
          <a:p>
            <a:r>
              <a:rPr lang="en-US" dirty="0"/>
              <a:t>Loudspeakers, CMOS battery, cooling pad SSD, possibly LTE module with SIM slot and the grey spacers must be </a:t>
            </a:r>
            <a:r>
              <a:rPr lang="en-US" dirty="0" smtClean="0"/>
              <a:t>transferd over.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r>
              <a:rPr lang="en-US" dirty="0"/>
              <a:t>Remove one screw on the left and one on the right to loosen the guide </a:t>
            </a:r>
            <a:r>
              <a:rPr lang="en-US" dirty="0" smtClean="0"/>
              <a:t>rails. </a:t>
            </a:r>
            <a:r>
              <a:rPr lang="en-US" dirty="0"/>
              <a:t>(</a:t>
            </a:r>
            <a:r>
              <a:rPr lang="en-US" dirty="0" smtClean="0"/>
              <a:t>Fig.2).</a:t>
            </a:r>
          </a:p>
          <a:p>
            <a:r>
              <a:rPr lang="en-US" dirty="0"/>
              <a:t>Open the display fully and place it down as shown </a:t>
            </a:r>
            <a:r>
              <a:rPr lang="en-US" dirty="0" smtClean="0"/>
              <a:t>in. (Fig.3).</a:t>
            </a:r>
          </a:p>
          <a:p>
            <a:r>
              <a:rPr lang="en-US" dirty="0"/>
              <a:t>Loosen 2 x 2 screws on the </a:t>
            </a:r>
            <a:r>
              <a:rPr lang="en-US" dirty="0" smtClean="0"/>
              <a:t>hinges. </a:t>
            </a:r>
            <a:r>
              <a:rPr lang="en-US" dirty="0"/>
              <a:t>(</a:t>
            </a:r>
            <a:r>
              <a:rPr lang="en-US" dirty="0" smtClean="0"/>
              <a:t>Fig.4).</a:t>
            </a:r>
          </a:p>
          <a:p>
            <a:r>
              <a:rPr lang="en-US" dirty="0"/>
              <a:t>The display unit can now be </a:t>
            </a:r>
            <a:r>
              <a:rPr lang="en-US" dirty="0" smtClean="0"/>
              <a:t>removed</a:t>
            </a:r>
          </a:p>
          <a:p>
            <a:r>
              <a:rPr lang="en-US" dirty="0"/>
              <a:t>When installing, make sure that the screws are placed in the correct </a:t>
            </a:r>
            <a:r>
              <a:rPr lang="en-US" dirty="0" smtClean="0"/>
              <a:t>positions. </a:t>
            </a:r>
            <a:r>
              <a:rPr lang="en-US" dirty="0"/>
              <a:t>(</a:t>
            </a:r>
            <a:r>
              <a:rPr lang="en-US" dirty="0" smtClean="0"/>
              <a:t>Fig.4).</a:t>
            </a:r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7" y="5173770"/>
            <a:ext cx="1042825" cy="695217"/>
          </a:xfrm>
        </p:spPr>
      </p:pic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770"/>
            <a:ext cx="1042825" cy="695216"/>
          </a:xfrm>
        </p:spPr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12" name="Bild 5" hidden="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41" name="Gruppe zu Bild 4"/>
          <p:cNvGrpSpPr/>
          <p:nvPr/>
        </p:nvGrpSpPr>
        <p:grpSpPr>
          <a:xfrm>
            <a:off x="5563480" y="3012592"/>
            <a:ext cx="5442658" cy="356308"/>
            <a:chOff x="5563480" y="3012592"/>
            <a:chExt cx="5442658" cy="356308"/>
          </a:xfrm>
        </p:grpSpPr>
        <p:sp>
          <p:nvSpPr>
            <p:cNvPr id="37" name="Ellipse 36"/>
            <p:cNvSpPr/>
            <p:nvPr/>
          </p:nvSpPr>
          <p:spPr>
            <a:xfrm>
              <a:off x="5563480" y="3012592"/>
              <a:ext cx="184858" cy="1848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Ellipse 37"/>
            <p:cNvSpPr/>
            <p:nvPr/>
          </p:nvSpPr>
          <p:spPr>
            <a:xfrm>
              <a:off x="5663493" y="3164992"/>
              <a:ext cx="184858" cy="1848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Ellipse 38"/>
            <p:cNvSpPr/>
            <p:nvPr/>
          </p:nvSpPr>
          <p:spPr>
            <a:xfrm>
              <a:off x="10821280" y="3012592"/>
              <a:ext cx="184858" cy="1848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0578392" y="3184042"/>
              <a:ext cx="184858" cy="1848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36" name="Gruppe zu Bild 2"/>
          <p:cNvGrpSpPr/>
          <p:nvPr/>
        </p:nvGrpSpPr>
        <p:grpSpPr>
          <a:xfrm>
            <a:off x="6250751" y="1543051"/>
            <a:ext cx="4060062" cy="307212"/>
            <a:chOff x="6250751" y="1543051"/>
            <a:chExt cx="4060062" cy="307212"/>
          </a:xfrm>
        </p:grpSpPr>
        <p:sp>
          <p:nvSpPr>
            <p:cNvPr id="34" name="Ellipse 33"/>
            <p:cNvSpPr/>
            <p:nvPr/>
          </p:nvSpPr>
          <p:spPr>
            <a:xfrm>
              <a:off x="6250751" y="1543051"/>
              <a:ext cx="307212" cy="3072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Ellipse 34"/>
            <p:cNvSpPr/>
            <p:nvPr/>
          </p:nvSpPr>
          <p:spPr>
            <a:xfrm>
              <a:off x="10003601" y="1543051"/>
              <a:ext cx="307212" cy="3072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33" name="Gruppe zu Bild 1"/>
          <p:cNvGrpSpPr/>
          <p:nvPr/>
        </p:nvGrpSpPr>
        <p:grpSpPr>
          <a:xfrm>
            <a:off x="5857701" y="2156513"/>
            <a:ext cx="4843870" cy="2195566"/>
            <a:chOff x="5857701" y="2156513"/>
            <a:chExt cx="4843870" cy="2195566"/>
          </a:xfrm>
        </p:grpSpPr>
        <p:sp>
          <p:nvSpPr>
            <p:cNvPr id="8" name="Ellipse 7"/>
            <p:cNvSpPr/>
            <p:nvPr/>
          </p:nvSpPr>
          <p:spPr>
            <a:xfrm>
              <a:off x="5857701" y="3010959"/>
              <a:ext cx="380243" cy="13411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10321328" y="3010959"/>
              <a:ext cx="380243" cy="13411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9909386" y="3396033"/>
              <a:ext cx="477301" cy="4376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9225279" y="2156513"/>
              <a:ext cx="536395" cy="4918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Ellipse 30"/>
            <p:cNvSpPr/>
            <p:nvPr/>
          </p:nvSpPr>
          <p:spPr>
            <a:xfrm>
              <a:off x="8547948" y="3097470"/>
              <a:ext cx="360286" cy="33037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890935" y="2934910"/>
              <a:ext cx="360286" cy="33037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14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WEBCAM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WEBCAM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0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WEBCAM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Carefully loosen the front cover with a </a:t>
            </a:r>
            <a:r>
              <a:rPr lang="en-US" dirty="0" smtClean="0"/>
              <a:t>knife. </a:t>
            </a:r>
            <a:r>
              <a:rPr lang="en-US" dirty="0"/>
              <a:t>(</a:t>
            </a:r>
            <a:r>
              <a:rPr lang="en-US" dirty="0" smtClean="0"/>
              <a:t>Fig.1 &amp; </a:t>
            </a:r>
            <a:r>
              <a:rPr lang="en-US" dirty="0"/>
              <a:t>2</a:t>
            </a:r>
            <a:r>
              <a:rPr lang="en-US" dirty="0" smtClean="0"/>
              <a:t>).</a:t>
            </a:r>
          </a:p>
          <a:p>
            <a:r>
              <a:rPr lang="en-US" dirty="0"/>
              <a:t>The front cover must be replaced after </a:t>
            </a:r>
            <a:r>
              <a:rPr lang="en-US" dirty="0" smtClean="0"/>
              <a:t>removal.</a:t>
            </a:r>
          </a:p>
          <a:p>
            <a:r>
              <a:rPr lang="en-US" dirty="0"/>
              <a:t>Disconnect the flat ribbon cable on the </a:t>
            </a:r>
            <a:r>
              <a:rPr lang="en-US" dirty="0" smtClean="0"/>
              <a:t>webcam. </a:t>
            </a:r>
            <a:r>
              <a:rPr lang="en-US" dirty="0"/>
              <a:t>(</a:t>
            </a:r>
            <a:r>
              <a:rPr lang="en-US" dirty="0" smtClean="0"/>
              <a:t>Fig.3).</a:t>
            </a:r>
          </a:p>
          <a:p>
            <a:r>
              <a:rPr lang="en-US" dirty="0"/>
              <a:t>Carefully lift the glued-in webcam out of the </a:t>
            </a:r>
            <a:r>
              <a:rPr lang="en-US" dirty="0" smtClean="0"/>
              <a:t>housing. </a:t>
            </a:r>
            <a:r>
              <a:rPr lang="en-US" dirty="0"/>
              <a:t>(</a:t>
            </a:r>
            <a:r>
              <a:rPr lang="en-US" dirty="0" smtClean="0"/>
              <a:t>Fig.4</a:t>
            </a:r>
            <a:r>
              <a:rPr lang="en-US" dirty="0"/>
              <a:t>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>
            <a:fillRect/>
          </a:stretch>
        </p:blipFill>
        <p:spPr/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7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4"/>
          <p:cNvPicPr>
            <a:picLocks noGrp="1" noChangeAspect="1"/>
          </p:cNvPicPr>
          <p:nvPr>
            <p:ph type="pic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7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42367"/>
            <a:ext cx="10515600" cy="1325563"/>
          </a:xfrm>
        </p:spPr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5251" y="1567930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1600" b="1" dirty="0">
                <a:solidFill>
                  <a:srgbClr val="FF0000"/>
                </a:solidFill>
              </a:rPr>
              <a:t>Safety </a:t>
            </a:r>
            <a:r>
              <a:rPr lang="de-DE" sz="1600" b="1" dirty="0" smtClean="0">
                <a:solidFill>
                  <a:srgbClr val="FF0000"/>
                </a:solidFill>
              </a:rPr>
              <a:t>instructions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Work on a clean surface. Make sure that the housing can not be scratched.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Sort the screws and make sure that they are in the right place when reinstalling. Wrongly inserted screws can cause irreparable </a:t>
            </a:r>
            <a:r>
              <a:rPr lang="en-US" sz="1600" dirty="0" smtClean="0">
                <a:solidFill>
                  <a:srgbClr val="FF0000"/>
                </a:solidFill>
              </a:rPr>
              <a:t>damage.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b="1" dirty="0">
                <a:solidFill>
                  <a:srgbClr val="FF0000"/>
                </a:solidFill>
              </a:rPr>
              <a:t>For all service work</a:t>
            </a:r>
            <a:r>
              <a:rPr lang="en-US" sz="1600" dirty="0">
                <a:solidFill>
                  <a:srgbClr val="FF0000"/>
                </a:solidFill>
              </a:rPr>
              <a:t>. Always disconnect the power supply and the battery connection to the mainboard.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Ensure you have sufficient ESD protection.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WORTMANN AG accepts no liability for any damage caused when using this service manual.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56960" y="1567930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 smtClean="0"/>
              <a:t>Tools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Slotted screwdriver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Plastic Slotted screwdriver 3mm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smtClean="0"/>
              <a:t>Duct </a:t>
            </a:r>
            <a:r>
              <a:rPr lang="de-DE" sz="1600" dirty="0"/>
              <a:t>tape</a:t>
            </a:r>
            <a:r>
              <a:rPr lang="en-US" sz="1600" dirty="0"/>
              <a:t> 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 smtClean="0"/>
              <a:t>Combination tool </a:t>
            </a:r>
            <a:r>
              <a:rPr lang="en-US" sz="1600" dirty="0"/>
              <a:t>or long nose </a:t>
            </a:r>
            <a:r>
              <a:rPr lang="en-US" sz="1600" dirty="0" smtClean="0"/>
              <a:t>pliers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b="1">
                <a:solidFill>
                  <a:srgbClr val="FF0000"/>
                </a:solidFill>
              </a:rPr>
              <a:t>The photos in this repair manual show the TERRA MOBILE </a:t>
            </a:r>
            <a:r>
              <a:rPr lang="en-US" sz="1600" b="1" smtClean="0">
                <a:solidFill>
                  <a:srgbClr val="FF0000"/>
                </a:solidFill>
              </a:rPr>
              <a:t>1470. </a:t>
            </a:r>
            <a:r>
              <a:rPr lang="en-US" sz="1600" b="1">
                <a:solidFill>
                  <a:srgbClr val="FF0000"/>
                </a:solidFill>
              </a:rPr>
              <a:t>Deviations in the construction of the MOBILE </a:t>
            </a:r>
            <a:r>
              <a:rPr lang="en-US" sz="1600" b="1" smtClean="0">
                <a:solidFill>
                  <a:srgbClr val="FF0000"/>
                </a:solidFill>
              </a:rPr>
              <a:t>1470T and 1470U </a:t>
            </a:r>
            <a:r>
              <a:rPr lang="en-US" sz="1600" b="1">
                <a:solidFill>
                  <a:srgbClr val="FF0000"/>
                </a:solidFill>
              </a:rPr>
              <a:t>are shown separately....</a:t>
            </a:r>
            <a:r>
              <a:rPr lang="de-DE" sz="1600" b="1">
                <a:solidFill>
                  <a:srgbClr val="784D96"/>
                </a:solidFill>
              </a:rPr>
              <a:t>           </a:t>
            </a:r>
            <a:endParaRPr lang="de-DE" sz="160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de-DE" sz="1600" dirty="0"/>
          </a:p>
          <a:p>
            <a:pPr marL="0" lvl="0" indent="0">
              <a:buNone/>
            </a:pPr>
            <a:r>
              <a:rPr lang="de-DE" sz="1600" b="1" dirty="0">
                <a:solidFill>
                  <a:srgbClr val="784D96"/>
                </a:solidFill>
              </a:rPr>
              <a:t>             </a:t>
            </a:r>
            <a:r>
              <a:rPr lang="de-DE" sz="1600" b="1" dirty="0" smtClean="0">
                <a:solidFill>
                  <a:srgbClr val="784D96"/>
                </a:solidFill>
              </a:rPr>
              <a:t>Note</a:t>
            </a:r>
            <a:endParaRPr lang="de-DE" sz="1600" dirty="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Click on the thumbnails to </a:t>
            </a:r>
          </a:p>
          <a:p>
            <a:pPr marL="0" lv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view the pictures in full size</a:t>
            </a:r>
            <a:r>
              <a:rPr lang="de-DE" sz="1600" dirty="0" smtClean="0">
                <a:solidFill>
                  <a:srgbClr val="000000"/>
                </a:solidFill>
              </a:rPr>
              <a:t>.</a:t>
            </a:r>
            <a:endParaRPr lang="de-DE" sz="16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653" y="4560680"/>
            <a:ext cx="1893094" cy="1456226"/>
          </a:xfrm>
          <a:prstGeom prst="rect">
            <a:avLst/>
          </a:prstGeom>
          <a:ln w="19050">
            <a:solidFill>
              <a:srgbClr val="784D96"/>
            </a:solidFill>
          </a:ln>
        </p:spPr>
      </p:pic>
      <p:cxnSp>
        <p:nvCxnSpPr>
          <p:cNvPr id="10" name="Gerade Verbindung mit Pfeil 9"/>
          <p:cNvCxnSpPr/>
          <p:nvPr/>
        </p:nvCxnSpPr>
        <p:spPr>
          <a:xfrm flipH="1">
            <a:off x="9551194" y="5505451"/>
            <a:ext cx="25241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8"/>
          <p:cNvSpPr/>
          <p:nvPr/>
        </p:nvSpPr>
        <p:spPr>
          <a:xfrm>
            <a:off x="6172200" y="4476044"/>
            <a:ext cx="5025044" cy="1625498"/>
          </a:xfrm>
          <a:prstGeom prst="round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98150" cy="2852737"/>
          </a:xfrm>
        </p:spPr>
        <p:txBody>
          <a:bodyPr/>
          <a:lstStyle/>
          <a:p>
            <a:r>
              <a:rPr lang="de-DE" dirty="0"/>
              <a:t>REMOVE THE LCD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HINGE COVER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LCD HINGE </a:t>
            </a:r>
            <a:r>
              <a:rPr lang="de-DE" dirty="0" smtClean="0"/>
              <a:t>COVER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2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LCD HINGE COVER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</p:spPr>
        <p:txBody>
          <a:bodyPr/>
          <a:lstStyle/>
          <a:p>
            <a:r>
              <a:rPr lang="en-US" dirty="0"/>
              <a:t>Carefully loosen the front cover with a </a:t>
            </a:r>
            <a:r>
              <a:rPr lang="en-US" dirty="0" smtClean="0"/>
              <a:t>knife. </a:t>
            </a:r>
            <a:r>
              <a:rPr lang="en-US" dirty="0"/>
              <a:t>(</a:t>
            </a:r>
            <a:r>
              <a:rPr lang="en-US" dirty="0" smtClean="0"/>
              <a:t>Fig.1 &amp; </a:t>
            </a:r>
            <a:r>
              <a:rPr lang="en-US" dirty="0"/>
              <a:t>2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/>
              <a:t>The front cover must be replaced after </a:t>
            </a:r>
            <a:r>
              <a:rPr lang="en-US" dirty="0" smtClean="0"/>
              <a:t>removal.</a:t>
            </a:r>
            <a:endParaRPr lang="en-US" dirty="0"/>
          </a:p>
          <a:p>
            <a:r>
              <a:rPr lang="en-US" dirty="0"/>
              <a:t>Undo the outer </a:t>
            </a:r>
            <a:r>
              <a:rPr lang="en-US" dirty="0" smtClean="0"/>
              <a:t>screw. </a:t>
            </a:r>
            <a:r>
              <a:rPr lang="en-US" dirty="0"/>
              <a:t>(</a:t>
            </a:r>
            <a:r>
              <a:rPr lang="en-US" dirty="0" smtClean="0"/>
              <a:t>Fig.3).</a:t>
            </a:r>
          </a:p>
          <a:p>
            <a:r>
              <a:rPr lang="en-US" dirty="0"/>
              <a:t>Press into the 4 openings of the hinge cover latch (</a:t>
            </a:r>
            <a:r>
              <a:rPr lang="en-US" dirty="0" smtClean="0"/>
              <a:t>Fig.4</a:t>
            </a:r>
            <a:r>
              <a:rPr lang="en-US" dirty="0"/>
              <a:t>) and remove it at a slight upward </a:t>
            </a:r>
            <a:r>
              <a:rPr lang="en-US" dirty="0" smtClean="0"/>
              <a:t>angle. (Fig.5).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Thumb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7" y="5173770"/>
            <a:ext cx="1042825" cy="695217"/>
          </a:xfrm>
        </p:spPr>
      </p:pic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770"/>
            <a:ext cx="1042825" cy="695217"/>
          </a:xfrm>
        </p:spPr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7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pic>
        <p:nvPicPr>
          <p:cNvPr id="8" name="Bild 5"/>
          <p:cNvPicPr>
            <a:picLocks noGrp="1" noChangeAspect="1"/>
          </p:cNvPicPr>
          <p:nvPr>
            <p:ph type="pic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Bild 4"/>
          <p:cNvPicPr>
            <a:picLocks noGrp="1" noChangeAspect="1"/>
          </p:cNvPicPr>
          <p:nvPr>
            <p:ph type="pic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sp>
        <p:nvSpPr>
          <p:cNvPr id="7" name="Schraube zu Bild 3"/>
          <p:cNvSpPr/>
          <p:nvPr/>
        </p:nvSpPr>
        <p:spPr>
          <a:xfrm>
            <a:off x="9091137" y="3044825"/>
            <a:ext cx="297180" cy="297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4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98150" cy="2852737"/>
          </a:xfrm>
        </p:spPr>
        <p:txBody>
          <a:bodyPr/>
          <a:lstStyle/>
          <a:p>
            <a:r>
              <a:rPr lang="de-DE" dirty="0"/>
              <a:t>REMOVE THE HINGE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HINGE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4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HINGE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56282" cy="3811588"/>
          </a:xfrm>
        </p:spPr>
        <p:txBody>
          <a:bodyPr>
            <a:normAutofit/>
          </a:bodyPr>
          <a:lstStyle/>
          <a:p>
            <a:r>
              <a:rPr lang="de-DE" u="sng" dirty="0">
                <a:solidFill>
                  <a:schemeClr val="accent1"/>
                </a:solidFill>
              </a:rPr>
              <a:t>Loosen LCD </a:t>
            </a:r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Hinge</a:t>
            </a:r>
            <a:r>
              <a:rPr lang="de-DE" u="sng" dirty="0">
                <a:solidFill>
                  <a:schemeClr val="accent1"/>
                </a:solidFill>
              </a:rPr>
              <a:t> </a:t>
            </a:r>
            <a:r>
              <a:rPr lang="de-DE" u="sng" dirty="0" smtClean="0">
                <a:solidFill>
                  <a:schemeClr val="accent1"/>
                </a:solidFill>
              </a:rPr>
              <a:t>Cover</a:t>
            </a:r>
          </a:p>
          <a:p>
            <a:r>
              <a:rPr lang="en-US" dirty="0"/>
              <a:t>Loosen 3 screws on both </a:t>
            </a:r>
            <a:r>
              <a:rPr lang="en-US" dirty="0" smtClean="0"/>
              <a:t>sides.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r>
              <a:rPr lang="en-US" dirty="0"/>
              <a:t>Pay attention to the cable </a:t>
            </a:r>
            <a:r>
              <a:rPr lang="en-US" dirty="0" smtClean="0"/>
              <a:t>routing.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7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 hidden="1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Bildplatzhalter 10"/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sp>
        <p:nvSpPr>
          <p:cNvPr id="7" name="Ellipse 6"/>
          <p:cNvSpPr/>
          <p:nvPr/>
        </p:nvSpPr>
        <p:spPr>
          <a:xfrm>
            <a:off x="6326293" y="3677920"/>
            <a:ext cx="548640" cy="345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Ellipse 26"/>
          <p:cNvSpPr/>
          <p:nvPr/>
        </p:nvSpPr>
        <p:spPr>
          <a:xfrm>
            <a:off x="9612492" y="3677920"/>
            <a:ext cx="548640" cy="345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94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 smtClean="0"/>
              <a:t>Spare Parts </a:t>
            </a:r>
            <a:r>
              <a:rPr lang="de-DE" dirty="0"/>
              <a:t>TERRA MOBILE 1470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618709"/>
              </p:ext>
            </p:extLst>
          </p:nvPr>
        </p:nvGraphicFramePr>
        <p:xfrm>
          <a:off x="901124" y="1429790"/>
          <a:ext cx="3943350" cy="389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  <a:endParaRPr lang="de-DE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supply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1480231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E1080589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Double Side Tape (46x5mm)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Bottom Case (Cover 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94682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for Webcam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Touchpad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CPU Fan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(L)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(R)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Cover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Cable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Display 14"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31937"/>
              </p:ext>
            </p:extLst>
          </p:nvPr>
        </p:nvGraphicFramePr>
        <p:xfrm>
          <a:off x="5684059" y="1429790"/>
          <a:ext cx="3943350" cy="389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Double Side Tape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Rubber Mobile 1470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(i5-10210U /8GB)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(L)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(CH)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(DE)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203815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(FR)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180647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</a:t>
                      </a:r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195843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599599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Webcam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829794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WLAN </a:t>
                      </a:r>
                      <a:r>
                        <a:rPr lang="fr-FR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Antenna AUX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27737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WLAN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Antenna Main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8488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>
            <a:normAutofit/>
          </a:bodyPr>
          <a:lstStyle/>
          <a:p>
            <a:r>
              <a:rPr lang="de-DE" dirty="0" smtClean="0"/>
              <a:t>Spare Parts </a:t>
            </a:r>
            <a:r>
              <a:rPr lang="de-DE" dirty="0"/>
              <a:t>TERRA MOBILE 1470T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SPARE PARTS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35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328217"/>
              </p:ext>
            </p:extLst>
          </p:nvPr>
        </p:nvGraphicFramePr>
        <p:xfrm>
          <a:off x="942686" y="1637607"/>
          <a:ext cx="3943350" cy="4418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AC-Adapter 65W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Rubber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Double Side Tape (57x8mm)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427283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1480231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294019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73Wh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516261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Bottom Case (Cover 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287102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for Webcam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317486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Touchpad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36263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CMOS Battery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924102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CPU Fan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9679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(L)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83044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(R)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576125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Cover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22254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E1080696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665751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Cable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451740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Display 14"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6623909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295008"/>
              </p:ext>
            </p:extLst>
          </p:nvPr>
        </p:nvGraphicFramePr>
        <p:xfrm>
          <a:off x="5758872" y="1647400"/>
          <a:ext cx="3943350" cy="389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Double Side Tape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(i5-1135G7 /8GB)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SIM Card Board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SIM Card Bracket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(L)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(CH)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(DE)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(FR)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</a:t>
                      </a:r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787136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400513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Webcam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139881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WLAN/LTE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Antenna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1244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5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>
            <a:normAutofit/>
          </a:bodyPr>
          <a:lstStyle/>
          <a:p>
            <a:r>
              <a:rPr lang="de-DE"/>
              <a:t>Spare Parts </a:t>
            </a:r>
            <a:r>
              <a:rPr lang="de-DE" dirty="0"/>
              <a:t>TERRA </a:t>
            </a:r>
            <a:r>
              <a:rPr lang="de-DE"/>
              <a:t>MOBILE </a:t>
            </a:r>
            <a:r>
              <a:rPr lang="de-DE" smtClean="0"/>
              <a:t>1470U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36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495175"/>
              </p:ext>
            </p:extLst>
          </p:nvPr>
        </p:nvGraphicFramePr>
        <p:xfrm>
          <a:off x="942686" y="1637607"/>
          <a:ext cx="3943350" cy="4158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AC-Adapter 65W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Rubber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Double Side Tape (57x8mm)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507513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73Wh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362089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Bottom Case (Cover 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584656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for Webcam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7208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Touchpad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69096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CMOS Battery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67523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CPU Fan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261618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(L)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795553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(R)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829275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E1080700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Cover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581439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E1080696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391550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Cable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43741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Display 14"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8740327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650031"/>
              </p:ext>
            </p:extLst>
          </p:nvPr>
        </p:nvGraphicFramePr>
        <p:xfrm>
          <a:off x="5758872" y="1647400"/>
          <a:ext cx="3943350" cy="389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Double Side Tape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E1080698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Mainboard (i5-1235U)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E1080699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SIM Card Board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SIM Card Bracket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(L)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(CH)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(DE)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(FR)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</a:t>
                      </a:r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740996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268092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Webcam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83740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WLAN/LTE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Antenna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2166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2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REMOVE THE BOTTOM CASE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BOTTOM CASE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82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BOTTOM CASE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Remove the 12 screws located on the bottom </a:t>
            </a:r>
            <a:r>
              <a:rPr lang="en-US" dirty="0" smtClean="0"/>
              <a:t>case.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r>
              <a:rPr lang="en-US" dirty="0"/>
              <a:t>Remove the case by lifting it </a:t>
            </a:r>
            <a:r>
              <a:rPr lang="en-US" dirty="0" smtClean="0"/>
              <a:t>upwards. </a:t>
            </a:r>
            <a:r>
              <a:rPr lang="en-US" dirty="0"/>
              <a:t>(</a:t>
            </a:r>
            <a:r>
              <a:rPr lang="en-US" dirty="0" smtClean="0"/>
              <a:t>Fig.2).</a:t>
            </a:r>
          </a:p>
          <a:p>
            <a:r>
              <a:rPr lang="en-US" dirty="0">
                <a:solidFill>
                  <a:srgbClr val="FF0000"/>
                </a:solidFill>
              </a:rPr>
              <a:t>Attention: When assembling, pay attention to the assembly order of the </a:t>
            </a:r>
            <a:r>
              <a:rPr lang="en-US" dirty="0" smtClean="0">
                <a:solidFill>
                  <a:srgbClr val="FF0000"/>
                </a:solidFill>
              </a:rPr>
              <a:t>screws.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Fig.1).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28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4" name="Thumb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Thumb 3" hidden="1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3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Bild 3" hidden="1"/>
          <p:cNvPicPr>
            <a:picLocks noGrp="1" noChangeAspect="1"/>
          </p:cNvPicPr>
          <p:nvPr>
            <p:ph type="pic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9" name="Gruppe Shrauben"/>
          <p:cNvGrpSpPr/>
          <p:nvPr/>
        </p:nvGrpSpPr>
        <p:grpSpPr>
          <a:xfrm>
            <a:off x="6029705" y="1718051"/>
            <a:ext cx="4243007" cy="2668380"/>
            <a:chOff x="6029705" y="1718051"/>
            <a:chExt cx="4243007" cy="2668380"/>
          </a:xfrm>
        </p:grpSpPr>
        <p:sp>
          <p:nvSpPr>
            <p:cNvPr id="8" name="Textfeld 7"/>
            <p:cNvSpPr txBox="1"/>
            <p:nvPr/>
          </p:nvSpPr>
          <p:spPr>
            <a:xfrm>
              <a:off x="6029705" y="401585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9836944" y="179335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9982200" y="401585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223540" y="179335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7235114" y="401709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8776791" y="4011335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6174961" y="290460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7097381" y="2618511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9010087" y="2615337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9696450" y="2904609"/>
              <a:ext cx="431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7235114" y="1718051"/>
              <a:ext cx="431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11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8939840" y="1732672"/>
              <a:ext cx="431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sp>
        <p:nvSpPr>
          <p:cNvPr id="23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5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724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46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hlinkClick r:id="rId2" action="ppaction://hlinksldjump"/>
              </a:rPr>
              <a:t>Remove the Bottom Case</a:t>
            </a:r>
            <a:endParaRPr lang="de-DE" dirty="0" smtClean="0"/>
          </a:p>
          <a:p>
            <a:r>
              <a:rPr lang="en-US" dirty="0"/>
              <a:t>Disconnect the plug </a:t>
            </a:r>
            <a:r>
              <a:rPr lang="en-US" dirty="0" smtClean="0"/>
              <a:t>connection.(Fig.3).</a:t>
            </a:r>
          </a:p>
          <a:p>
            <a:r>
              <a:rPr lang="en-US" b="1"/>
              <a:t>MOBILE </a:t>
            </a:r>
            <a:r>
              <a:rPr lang="en-US" b="1" smtClean="0"/>
              <a:t>1470T/U: </a:t>
            </a:r>
            <a:r>
              <a:rPr lang="en-US" dirty="0"/>
              <a:t>Remove the </a:t>
            </a:r>
            <a:r>
              <a:rPr lang="en-US" dirty="0">
                <a:solidFill>
                  <a:schemeClr val="accent1"/>
                </a:solidFill>
                <a:hlinkClick r:id="rId3" action="ppaction://hlinksldjump"/>
              </a:rPr>
              <a:t>LTE module</a:t>
            </a:r>
            <a:r>
              <a:rPr lang="en-US" dirty="0"/>
              <a:t> and the right speaker. Remove 6 adhesive strips with the help of </a:t>
            </a:r>
            <a:r>
              <a:rPr lang="en-US" dirty="0" smtClean="0"/>
              <a:t>pliers. </a:t>
            </a:r>
            <a:r>
              <a:rPr lang="en-US" dirty="0"/>
              <a:t>(</a:t>
            </a:r>
            <a:r>
              <a:rPr lang="en-US" dirty="0" smtClean="0"/>
              <a:t>Fig.1 </a:t>
            </a:r>
            <a:r>
              <a:rPr lang="en-US" dirty="0"/>
              <a:t>&amp; </a:t>
            </a:r>
            <a:r>
              <a:rPr lang="en-US"/>
              <a:t>2</a:t>
            </a:r>
            <a:r>
              <a:rPr lang="en-US" smtClean="0"/>
              <a:t>). Use 4pcs E1080590 to install a new battery.</a:t>
            </a:r>
            <a:endParaRPr lang="en-US" dirty="0" smtClean="0"/>
          </a:p>
          <a:p>
            <a:r>
              <a:rPr lang="en-US" b="1" dirty="0"/>
              <a:t>MOBILE 1470</a:t>
            </a:r>
            <a:r>
              <a:rPr lang="en-US" dirty="0"/>
              <a:t>: Remove the </a:t>
            </a:r>
            <a:r>
              <a:rPr lang="en-US" dirty="0" smtClean="0"/>
              <a:t>battery that is </a:t>
            </a:r>
            <a:r>
              <a:rPr lang="en-US" dirty="0"/>
              <a:t>glued </a:t>
            </a:r>
            <a:r>
              <a:rPr lang="en-US" dirty="0" smtClean="0"/>
              <a:t>on to </a:t>
            </a:r>
            <a:r>
              <a:rPr lang="en-US" dirty="0"/>
              <a:t>the housing by carefully applying pressure to the battery from below with a plastic spatula</a:t>
            </a:r>
            <a:r>
              <a:rPr lang="en-US" dirty="0" smtClean="0"/>
              <a:t>. (Fig</a:t>
            </a:r>
            <a:r>
              <a:rPr lang="en-US" dirty="0"/>
              <a:t>. </a:t>
            </a:r>
            <a:r>
              <a:rPr lang="en-US"/>
              <a:t>4). Use 4pcs </a:t>
            </a:r>
            <a:r>
              <a:rPr lang="en-US" smtClean="0"/>
              <a:t>E1080589 </a:t>
            </a:r>
            <a:r>
              <a:rPr lang="en-US"/>
              <a:t>to install a new battery.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29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4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5588" b="558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" name="Bild 4"/>
          <p:cNvPicPr>
            <a:picLocks noGrp="1" noChangeAspect="1"/>
          </p:cNvPicPr>
          <p:nvPr>
            <p:ph type="pic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Bild 3"/>
          <p:cNvPicPr>
            <a:picLocks noGrp="1" noChangeAspect="1"/>
          </p:cNvPicPr>
          <p:nvPr>
            <p:ph type="pic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Bild 2"/>
          <p:cNvPicPr>
            <a:picLocks noGrp="1" noChangeAspect="1"/>
          </p:cNvPicPr>
          <p:nvPr>
            <p:ph type="pic" idx="2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993724"/>
            <a:ext cx="5486400" cy="4114800"/>
          </a:xfrm>
        </p:spPr>
      </p:pic>
      <p:pic>
        <p:nvPicPr>
          <p:cNvPr id="10" name="Bild 1"/>
          <p:cNvPicPr>
            <a:picLocks noGrp="1" noChangeAspect="1"/>
          </p:cNvPicPr>
          <p:nvPr>
            <p:ph type="pic" idx="2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8" name="Ellipse 7"/>
          <p:cNvSpPr/>
          <p:nvPr/>
        </p:nvSpPr>
        <p:spPr>
          <a:xfrm>
            <a:off x="8681878" y="2761800"/>
            <a:ext cx="515924" cy="515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9" grpId="3" animBg="1"/>
      <p:bldP spid="29" grpId="4" animBg="1"/>
      <p:bldP spid="29" grpId="5" animBg="1"/>
      <p:bldP spid="29" grpId="6" animBg="1"/>
      <p:bldP spid="29" grpId="7" animBg="1"/>
      <p:bldP spid="30" grpId="3" animBg="1"/>
      <p:bldP spid="30" grpId="4" animBg="1"/>
      <p:bldP spid="30" grpId="5" animBg="1"/>
      <p:bldP spid="30" grpId="6" animBg="1"/>
      <p:bldP spid="30" grpId="7" animBg="1"/>
      <p:bldP spid="31" grpId="3" animBg="1"/>
      <p:bldP spid="31" grpId="4" animBg="1"/>
      <p:bldP spid="31" grpId="5" animBg="1"/>
      <p:bldP spid="31" grpId="6" animBg="1"/>
      <p:bldP spid="31" grpId="7" animBg="1"/>
      <p:bldP spid="32" grpId="3" animBg="1"/>
      <p:bldP spid="32" grpId="4" animBg="1"/>
      <p:bldP spid="32" grpId="5" animBg="1"/>
      <p:bldP spid="32" grpId="6" animBg="1"/>
      <p:bldP spid="32" grpId="8" animBg="1"/>
      <p:bldP spid="8" grpId="1" animBg="1"/>
      <p:bldP spid="8" grpId="4" animBg="1"/>
      <p:bldP spid="8" grpId="5" animBg="1"/>
      <p:bldP spid="8" grpId="6" animBg="1"/>
      <p:bldP spid="8" grpId="8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RAM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 smtClean="0"/>
              <a:t>Difficulty: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RAM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10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RAM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>
                <a:hlinkClick r:id="rId2" action="ppaction://hlinksldjump"/>
              </a:rPr>
              <a:t>Remove the </a:t>
            </a:r>
            <a:r>
              <a:rPr lang="de-DE" dirty="0">
                <a:hlinkClick r:id="rId2" action="ppaction://hlinksldjump"/>
              </a:rPr>
              <a:t>Bottom Case</a:t>
            </a:r>
            <a:endParaRPr lang="de-DE" dirty="0"/>
          </a:p>
          <a:p>
            <a:r>
              <a:rPr lang="en-US" dirty="0"/>
              <a:t>Slide the retaining clips outwards to release the RAM </a:t>
            </a:r>
            <a:r>
              <a:rPr lang="en-US" dirty="0" smtClean="0"/>
              <a:t>Module.</a:t>
            </a:r>
          </a:p>
          <a:p>
            <a:r>
              <a:rPr lang="en-US" dirty="0"/>
              <a:t>Now you can simply remove the </a:t>
            </a:r>
            <a:r>
              <a:rPr lang="en-US" dirty="0" smtClean="0"/>
              <a:t>memory.</a:t>
            </a:r>
          </a:p>
          <a:p>
            <a:r>
              <a:rPr lang="en-US" dirty="0"/>
              <a:t>Note: </a:t>
            </a:r>
            <a:r>
              <a:rPr lang="en-US"/>
              <a:t>The </a:t>
            </a:r>
            <a:r>
              <a:rPr lang="en-US" smtClean="0"/>
              <a:t>notebook models 1470 and 1470T have </a:t>
            </a:r>
            <a:r>
              <a:rPr lang="en-US" dirty="0"/>
              <a:t>8GB onboard memory. This cannot be individually replaced.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smtClean="0"/>
              <a:t>Step</a:t>
            </a:r>
            <a:endParaRPr lang="de-DE" dirty="0"/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 hidden="1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1" name="Pfeil nach rechts 10"/>
          <p:cNvSpPr/>
          <p:nvPr/>
        </p:nvSpPr>
        <p:spPr>
          <a:xfrm>
            <a:off x="8986073" y="2540000"/>
            <a:ext cx="508000" cy="176107"/>
          </a:xfrm>
          <a:prstGeom prst="rightArrow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Pfeil nach rechts 28"/>
          <p:cNvSpPr/>
          <p:nvPr/>
        </p:nvSpPr>
        <p:spPr>
          <a:xfrm rot="10800000">
            <a:off x="7339834" y="2540000"/>
            <a:ext cx="508000" cy="176107"/>
          </a:xfrm>
          <a:prstGeom prst="rightArrow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38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2121</Words>
  <Application>Microsoft Office PowerPoint</Application>
  <PresentationFormat>Breitbild</PresentationFormat>
  <Paragraphs>555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Wingdings 2</vt:lpstr>
      <vt:lpstr>DIN Offc Pro</vt:lpstr>
      <vt:lpstr>Office</vt:lpstr>
      <vt:lpstr>Service Manual TERRA MOBILE 1470 TERRA MOBILE 1470T TERRA MOBILE 1470U</vt:lpstr>
      <vt:lpstr>Contents</vt:lpstr>
      <vt:lpstr>SERVICE NOTES</vt:lpstr>
      <vt:lpstr>REMOVE THE BOTTOM CASE</vt:lpstr>
      <vt:lpstr>1. Step</vt:lpstr>
      <vt:lpstr>REMOVE THE BATTERY</vt:lpstr>
      <vt:lpstr>1. Step</vt:lpstr>
      <vt:lpstr>REMOVE THE RAM</vt:lpstr>
      <vt:lpstr>1. Step</vt:lpstr>
      <vt:lpstr>REMOVE THE SSD</vt:lpstr>
      <vt:lpstr>1. Step</vt:lpstr>
      <vt:lpstr>REMOVE THE  CMOS BATTERY</vt:lpstr>
      <vt:lpstr>1. Step</vt:lpstr>
      <vt:lpstr>REMOVE THE  WLAN MODULE</vt:lpstr>
      <vt:lpstr>1. Step</vt:lpstr>
      <vt:lpstr>LTE MODULE INSTALLATION</vt:lpstr>
      <vt:lpstr>1. Step</vt:lpstr>
      <vt:lpstr>REMOVE THE CPU FAN</vt:lpstr>
      <vt:lpstr>1. Step</vt:lpstr>
      <vt:lpstr>REMOVE THE HEATSINK</vt:lpstr>
      <vt:lpstr>1. Step</vt:lpstr>
      <vt:lpstr>REMOVE THE TOUCHPAD</vt:lpstr>
      <vt:lpstr>1. Step</vt:lpstr>
      <vt:lpstr>REMOVE THE MAINBOARD</vt:lpstr>
      <vt:lpstr>1. Step</vt:lpstr>
      <vt:lpstr>REMOVE THE TOP CASE</vt:lpstr>
      <vt:lpstr>1. Step</vt:lpstr>
      <vt:lpstr>REMOVE THE WEBCAM</vt:lpstr>
      <vt:lpstr>1. Step</vt:lpstr>
      <vt:lpstr>REMOVE THE LCD  HINGE COVER</vt:lpstr>
      <vt:lpstr>1. Step</vt:lpstr>
      <vt:lpstr>REMOVE THE HINGE</vt:lpstr>
      <vt:lpstr>1. Step</vt:lpstr>
      <vt:lpstr>Spare Parts TERRA MOBILE 1470</vt:lpstr>
      <vt:lpstr>Spare Parts TERRA MOBILE 1470T</vt:lpstr>
      <vt:lpstr>Spare Parts TERRA MOBILE 1470U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Ray Burgess</dc:creator>
  <cp:lastModifiedBy>K. Detering</cp:lastModifiedBy>
  <cp:revision>1096</cp:revision>
  <cp:lastPrinted>2019-05-10T08:57:26Z</cp:lastPrinted>
  <dcterms:created xsi:type="dcterms:W3CDTF">2019-05-09T10:12:02Z</dcterms:created>
  <dcterms:modified xsi:type="dcterms:W3CDTF">2022-11-18T10:17:55Z</dcterms:modified>
</cp:coreProperties>
</file>