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4" r:id="rId2"/>
    <p:sldId id="261" r:id="rId3"/>
    <p:sldId id="291" r:id="rId4"/>
    <p:sldId id="262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7" r:id="rId35"/>
    <p:sldId id="355" r:id="rId36"/>
    <p:sldId id="358" r:id="rId37"/>
    <p:sldId id="359" r:id="rId38"/>
    <p:sldId id="323" r:id="rId39"/>
    <p:sldId id="324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DIN Offc Pro" panose="020B0504020101020102" pitchFamily="34" charset="0"/>
      <p:regular r:id="rId47"/>
      <p:bold r:id="rId48"/>
      <p:italic r:id="rId4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C14"/>
    <a:srgbClr val="784D96"/>
    <a:srgbClr val="898989"/>
    <a:srgbClr val="572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8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9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434" y="77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3853" y="0"/>
            <a:ext cx="2972547" cy="457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B282FC7-71B2-4C3C-BF08-57EFC9218A40}" type="datetimeFigureOut">
              <a:rPr lang="de-DE" smtClean="0"/>
              <a:t>27.04.2022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6288"/>
            <a:ext cx="2972547" cy="457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3853" y="8686288"/>
            <a:ext cx="2972547" cy="457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85ACB629-C21E-4858-8D2F-885A8597395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46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87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C550A7B-CA61-43DD-8359-F0FBF5B49304}" type="datetimeFigureOut">
              <a:rPr lang="de-DE" smtClean="0"/>
              <a:t>27.04.2022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87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808D677-3940-40BE-9FE7-7C9D425C6AB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16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8D677-3940-40BE-9FE7-7C9D425C6ABA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01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838200" y="729000"/>
            <a:ext cx="10515599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22200" y="1629000"/>
            <a:ext cx="3960000" cy="3600000"/>
          </a:xfrm>
          <a:solidFill>
            <a:srgbClr val="572381">
              <a:alpha val="80000"/>
            </a:srgbClr>
          </a:solidFill>
        </p:spPr>
        <p:txBody>
          <a:bodyPr lIns="180000" tIns="180000" rIns="180000" bIns="180000" anchor="t" anchorCtr="0"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122885" y="6356349"/>
            <a:ext cx="592428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6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Februar 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6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902525" y="1252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Februar 2020</a:t>
            </a:r>
          </a:p>
        </p:txBody>
      </p:sp>
      <p:sp>
        <p:nvSpPr>
          <p:cNvPr id="4" name="Anleitung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71463" indent="-271463">
              <a:buSzPct val="100000"/>
              <a:buFont typeface="Calibri" panose="020F0502020204030204" pitchFamily="34" charset="0"/>
              <a:buChar char="●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Überschrift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 1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200" cy="4881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657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66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Februar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47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Februar 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01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h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April 2020</a:t>
            </a:r>
          </a:p>
        </p:txBody>
      </p:sp>
      <p:sp>
        <p:nvSpPr>
          <p:cNvPr id="4" name="Anleitung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271463" indent="-271463">
              <a:buSzPct val="100000"/>
              <a:buFont typeface="Calibri" panose="020F0502020204030204" pitchFamily="34" charset="0"/>
              <a:buChar char="●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Überschrift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7" name="Thumbnail 5"/>
          <p:cNvSpPr>
            <a:spLocks noGrp="1"/>
          </p:cNvSpPr>
          <p:nvPr>
            <p:ph type="pic" sz="quarter" idx="17"/>
          </p:nvPr>
        </p:nvSpPr>
        <p:spPr>
          <a:xfrm>
            <a:off x="9639719" y="5173770"/>
            <a:ext cx="1042826" cy="695217"/>
          </a:xfrm>
          <a:solidFill>
            <a:schemeClr val="bg1"/>
          </a:solidFill>
          <a:ln w="3175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5" name="Thumbnail 4"/>
          <p:cNvSpPr>
            <a:spLocks noGrp="1"/>
          </p:cNvSpPr>
          <p:nvPr>
            <p:ph type="pic" sz="quarter" idx="16"/>
          </p:nvPr>
        </p:nvSpPr>
        <p:spPr>
          <a:xfrm>
            <a:off x="8525617" y="5173770"/>
            <a:ext cx="1042826" cy="695217"/>
          </a:xfrm>
          <a:solidFill>
            <a:schemeClr val="bg1"/>
          </a:solidFill>
          <a:ln w="3175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3" name="Thumbnail 3"/>
          <p:cNvSpPr>
            <a:spLocks noGrp="1"/>
          </p:cNvSpPr>
          <p:nvPr>
            <p:ph type="pic" sz="quarter" idx="15"/>
          </p:nvPr>
        </p:nvSpPr>
        <p:spPr>
          <a:xfrm>
            <a:off x="7411380" y="5173770"/>
            <a:ext cx="1042826" cy="695217"/>
          </a:xfrm>
          <a:solidFill>
            <a:schemeClr val="bg1"/>
          </a:solidFill>
          <a:ln w="3175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1" name="Thumbnail 2"/>
          <p:cNvSpPr>
            <a:spLocks noGrp="1"/>
          </p:cNvSpPr>
          <p:nvPr>
            <p:ph type="pic" sz="quarter" idx="14"/>
          </p:nvPr>
        </p:nvSpPr>
        <p:spPr>
          <a:xfrm>
            <a:off x="6297008" y="5173770"/>
            <a:ext cx="1042826" cy="695217"/>
          </a:xfrm>
          <a:solidFill>
            <a:schemeClr val="bg1"/>
          </a:solidFill>
          <a:ln w="3175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9" name="Thumbnail 1"/>
          <p:cNvSpPr>
            <a:spLocks noGrp="1"/>
          </p:cNvSpPr>
          <p:nvPr>
            <p:ph type="pic" sz="quarter" idx="13"/>
          </p:nvPr>
        </p:nvSpPr>
        <p:spPr>
          <a:xfrm>
            <a:off x="5180715" y="5173770"/>
            <a:ext cx="1042826" cy="695217"/>
          </a:xfrm>
          <a:solidFill>
            <a:schemeClr val="bg1"/>
          </a:solidFill>
          <a:ln w="3175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49" name="Bild 5"/>
          <p:cNvSpPr>
            <a:spLocks noGrp="1"/>
          </p:cNvSpPr>
          <p:nvPr>
            <p:ph type="pic" idx="21"/>
          </p:nvPr>
        </p:nvSpPr>
        <p:spPr>
          <a:xfrm>
            <a:off x="5181600" y="987425"/>
            <a:ext cx="6172200" cy="4114800"/>
          </a:xfr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8" name="Bild 4"/>
          <p:cNvSpPr>
            <a:spLocks noGrp="1"/>
          </p:cNvSpPr>
          <p:nvPr>
            <p:ph type="pic" idx="20"/>
          </p:nvPr>
        </p:nvSpPr>
        <p:spPr>
          <a:xfrm>
            <a:off x="5181600" y="987425"/>
            <a:ext cx="6172200" cy="4114800"/>
          </a:xfr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7" name="Bild 3"/>
          <p:cNvSpPr>
            <a:spLocks noGrp="1"/>
          </p:cNvSpPr>
          <p:nvPr>
            <p:ph type="pic" idx="19"/>
          </p:nvPr>
        </p:nvSpPr>
        <p:spPr>
          <a:xfrm>
            <a:off x="5181600" y="987425"/>
            <a:ext cx="6172200" cy="4114800"/>
          </a:xfr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6" name="Bild 2"/>
          <p:cNvSpPr>
            <a:spLocks noGrp="1"/>
          </p:cNvSpPr>
          <p:nvPr>
            <p:ph type="pic" idx="18"/>
          </p:nvPr>
        </p:nvSpPr>
        <p:spPr>
          <a:xfrm>
            <a:off x="5181600" y="987425"/>
            <a:ext cx="6172200" cy="4114800"/>
          </a:xfr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3" name="Bild 1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114800"/>
          </a:xfr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20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" Target="../slides/slide2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 Offc Pro" panose="020B0504020101020102" pitchFamily="34" charset="0"/>
              </a:defRPr>
            </a:lvl1pPr>
          </a:lstStyle>
          <a:p>
            <a:r>
              <a:rPr lang="de-DE" dirty="0"/>
              <a:t>Februar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 Offc Pro" panose="020B0504020101020102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 Offc Pro" panose="020B0504020101020102" pitchFamily="34" charset="0"/>
              </a:defRPr>
            </a:lvl1pPr>
          </a:lstStyle>
          <a:p>
            <a:fld id="{EDBBCAA3-C96A-44FD-8008-FD7B37EC54A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36" y="184350"/>
            <a:ext cx="1248814" cy="350694"/>
          </a:xfrm>
          <a:prstGeom prst="rect">
            <a:avLst/>
          </a:prstGeom>
        </p:spPr>
      </p:pic>
      <p:pic>
        <p:nvPicPr>
          <p:cNvPr id="11" name="Grafik 10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0" y="6442900"/>
            <a:ext cx="216000" cy="1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1" r:id="rId3"/>
    <p:sldLayoutId id="2147483657" r:id="rId4"/>
    <p:sldLayoutId id="2147483650" r:id="rId5"/>
    <p:sldLayoutId id="2147483654" r:id="rId6"/>
    <p:sldLayoutId id="2147483655" r:id="rId7"/>
    <p:sldLayoutId id="214748365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84D96"/>
          </a:solidFill>
          <a:latin typeface="DIN Offc Pro" panose="020B050402010102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Offc Pro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4.xml"/><Relationship Id="rId7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21.jpe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4.xml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image" Target="../media/image4.png"/><Relationship Id="rId2" Type="http://schemas.openxmlformats.org/officeDocument/2006/relationships/slide" Target="slide4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3.xml"/><Relationship Id="rId10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4.xml"/><Relationship Id="rId7" Type="http://schemas.openxmlformats.org/officeDocument/2006/relationships/image" Target="../media/image33.jpeg"/><Relationship Id="rId12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slide" Target="slide7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4.xml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11" Type="http://schemas.openxmlformats.org/officeDocument/2006/relationships/image" Target="../media/image20.jpeg"/><Relationship Id="rId5" Type="http://schemas.openxmlformats.org/officeDocument/2006/relationships/image" Target="../media/image37.jpeg"/><Relationship Id="rId10" Type="http://schemas.openxmlformats.org/officeDocument/2006/relationships/image" Target="../media/image40.jpeg"/><Relationship Id="rId4" Type="http://schemas.openxmlformats.org/officeDocument/2006/relationships/slide" Target="slide7.xml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22.xml"/><Relationship Id="rId7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slide" Target="slide20.xml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slide" Target="slide24.xml"/><Relationship Id="rId4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41.jpeg"/><Relationship Id="rId9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33.xml"/><Relationship Id="rId7" Type="http://schemas.openxmlformats.org/officeDocument/2006/relationships/image" Target="../media/image77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jpeg"/><Relationship Id="rId11" Type="http://schemas.openxmlformats.org/officeDocument/2006/relationships/image" Target="../media/image80.jpeg"/><Relationship Id="rId5" Type="http://schemas.openxmlformats.org/officeDocument/2006/relationships/image" Target="../media/image75.jpeg"/><Relationship Id="rId10" Type="http://schemas.openxmlformats.org/officeDocument/2006/relationships/image" Target="../media/image79.jpeg"/><Relationship Id="rId4" Type="http://schemas.openxmlformats.org/officeDocument/2006/relationships/image" Target="../media/image41.jpeg"/><Relationship Id="rId9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4.xml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0"/>
            <a:ext cx="10287000" cy="6858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Service Manual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 Manual</a:t>
            </a:r>
            <a:br>
              <a:rPr lang="de-DE" dirty="0"/>
            </a:br>
            <a:r>
              <a:rPr lang="de-DE" sz="2000" b="1" dirty="0"/>
              <a:t>TERRA MOBILE 1500</a:t>
            </a:r>
          </a:p>
        </p:txBody>
      </p:sp>
    </p:spTree>
    <p:extLst>
      <p:ext uri="{BB962C8B-B14F-4D97-AF65-F5344CB8AC3E}">
        <p14:creationId xmlns:p14="http://schemas.microsoft.com/office/powerpoint/2010/main" val="30334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2.5“ SSD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2.5“ SSD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85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2.5“ SSD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dirty="0">
                <a:hlinkClick r:id="rId3" action="ppaction://hlinksldjump"/>
              </a:rPr>
              <a:t>Remove the Bottom Case</a:t>
            </a:r>
            <a:endParaRPr lang="de-DE" dirty="0"/>
          </a:p>
          <a:p>
            <a:r>
              <a:rPr lang="en-US" u="sng" dirty="0">
                <a:solidFill>
                  <a:schemeClr val="accent1"/>
                </a:solidFill>
                <a:hlinkClick r:id="rId4" action="ppaction://hlinksldjump"/>
              </a:rPr>
              <a:t>Disconnect the cable from the battery</a:t>
            </a:r>
            <a:endParaRPr lang="en-US" u="sng" dirty="0">
              <a:solidFill>
                <a:schemeClr val="accent1"/>
              </a:solidFill>
            </a:endParaRPr>
          </a:p>
          <a:p>
            <a:r>
              <a:rPr lang="en-US" dirty="0"/>
              <a:t>Undo the screw (M2x4/PH0) and remove the SSD/HDD from the connector. (Fig.1).</a:t>
            </a:r>
          </a:p>
          <a:p>
            <a:r>
              <a:rPr lang="en-US" dirty="0">
                <a:solidFill>
                  <a:srgbClr val="FF0000"/>
                </a:solidFill>
              </a:rPr>
              <a:t>The mounting frame should be fitted to the new SSD. (Fig.2).</a:t>
            </a:r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4" y="995977"/>
            <a:ext cx="6146544" cy="4097696"/>
          </a:xfrm>
        </p:spPr>
      </p:pic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Kreis Schraube"/>
          <p:cNvSpPr/>
          <p:nvPr/>
        </p:nvSpPr>
        <p:spPr>
          <a:xfrm>
            <a:off x="6109149" y="3749511"/>
            <a:ext cx="239668" cy="239668"/>
          </a:xfrm>
          <a:prstGeom prst="ellipse">
            <a:avLst/>
          </a:prstGeom>
          <a:noFill/>
          <a:ln w="38100">
            <a:solidFill>
              <a:srgbClr val="E63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1" grpId="0" animBg="1"/>
      <p:bldP spid="31" grpId="1" animBg="1"/>
      <p:bldP spid="31" grpId="2" animBg="1"/>
      <p:bldP spid="31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RAM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RAM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13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RAM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dirty="0">
                <a:hlinkClick r:id="rId3" action="ppaction://hlinksldjump"/>
              </a:rPr>
              <a:t>Remove the Bottom Case</a:t>
            </a:r>
            <a:endParaRPr lang="de-DE" dirty="0"/>
          </a:p>
          <a:p>
            <a:r>
              <a:rPr lang="en-US" u="sng" dirty="0">
                <a:solidFill>
                  <a:schemeClr val="accent1"/>
                </a:solidFill>
                <a:hlinkClick r:id="rId4" action="ppaction://hlinksldjump"/>
              </a:rPr>
              <a:t>Disconnect the cable from the battery</a:t>
            </a:r>
            <a:endParaRPr lang="en-US" u="sng" dirty="0">
              <a:solidFill>
                <a:schemeClr val="accent1"/>
              </a:solidFill>
            </a:endParaRPr>
          </a:p>
          <a:p>
            <a:r>
              <a:rPr lang="en-US" dirty="0"/>
              <a:t>Push the metal retaining clips outwards at the same time to release the RAM module.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4" y="995977"/>
            <a:ext cx="6146544" cy="4097696"/>
          </a:xfrm>
        </p:spPr>
      </p:pic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feil nach rechts 9"/>
          <p:cNvSpPr/>
          <p:nvPr/>
        </p:nvSpPr>
        <p:spPr>
          <a:xfrm rot="16200000">
            <a:off x="7834358" y="1530077"/>
            <a:ext cx="426720" cy="2113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Pfeil nach rechts 24"/>
          <p:cNvSpPr/>
          <p:nvPr/>
        </p:nvSpPr>
        <p:spPr>
          <a:xfrm rot="16200000">
            <a:off x="8455299" y="1530077"/>
            <a:ext cx="426720" cy="2113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" name="Pfeil nach rechts 25"/>
          <p:cNvSpPr/>
          <p:nvPr/>
        </p:nvSpPr>
        <p:spPr>
          <a:xfrm rot="5400000">
            <a:off x="7834358" y="2918612"/>
            <a:ext cx="426720" cy="2113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2" name="Pfeil nach rechts 31"/>
          <p:cNvSpPr/>
          <p:nvPr/>
        </p:nvSpPr>
        <p:spPr>
          <a:xfrm rot="5400000">
            <a:off x="8455299" y="2918612"/>
            <a:ext cx="426720" cy="2113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LTE MODULE INSTALLATION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LTE MODULE INSTALLATION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76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LTE MODULE INSTALLATION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u="sng" dirty="0">
                <a:solidFill>
                  <a:schemeClr val="accent1"/>
                </a:solidFill>
                <a:hlinkClick r:id="rId3" action="ppaction://hlinksldjump"/>
              </a:rPr>
              <a:t>Remove the Bottom Case</a:t>
            </a:r>
            <a:endParaRPr lang="de-DE" u="sng" dirty="0">
              <a:solidFill>
                <a:schemeClr val="accent1"/>
              </a:solidFill>
            </a:endParaRPr>
          </a:p>
          <a:p>
            <a:r>
              <a:rPr lang="en-US" u="sng" dirty="0">
                <a:solidFill>
                  <a:schemeClr val="accent1"/>
                </a:solidFill>
                <a:hlinkClick r:id="rId4" action="ppaction://hlinksldjump"/>
              </a:rPr>
              <a:t>Disconnect the cable from the battery</a:t>
            </a:r>
            <a:endParaRPr lang="en-US" u="sng" dirty="0">
              <a:solidFill>
                <a:schemeClr val="accent1"/>
              </a:solidFill>
            </a:endParaRPr>
          </a:p>
          <a:p>
            <a:pPr lvl="0"/>
            <a:r>
              <a:rPr lang="en-US" dirty="0"/>
              <a:t>Secure the LTE module with the screw (M2x2) provided with the accessories.</a:t>
            </a:r>
          </a:p>
          <a:p>
            <a:pPr lvl="0"/>
            <a:r>
              <a:rPr lang="en-US" dirty="0"/>
              <a:t>Attach the antenna connectors. The  Black cable on MAIN, and the blue cable on AUX.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After installation, secure the adapters  with adhesive strips.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20" name="M2" hidden="1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68" y="995977"/>
            <a:ext cx="6146544" cy="4097696"/>
          </a:xfrm>
        </p:spPr>
      </p:pic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5368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</a:t>
            </a:r>
            <a:br>
              <a:rPr lang="de-DE" dirty="0"/>
            </a:br>
            <a:r>
              <a:rPr lang="de-DE" dirty="0"/>
              <a:t>WLAN MODULE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WLAN MODULE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WLAN MODULE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u="sng" dirty="0">
                <a:solidFill>
                  <a:schemeClr val="accent1"/>
                </a:solidFill>
                <a:hlinkClick r:id="rId3" action="ppaction://hlinksldjump"/>
              </a:rPr>
              <a:t>Remove</a:t>
            </a:r>
            <a:r>
              <a:rPr lang="de-DE" dirty="0">
                <a:hlinkClick r:id="rId3" action="ppaction://hlinksldjump"/>
              </a:rPr>
              <a:t> the Bottom Case</a:t>
            </a:r>
            <a:endParaRPr lang="de-DE" dirty="0"/>
          </a:p>
          <a:p>
            <a:r>
              <a:rPr lang="en-US" u="sng" dirty="0">
                <a:solidFill>
                  <a:schemeClr val="accent1"/>
                </a:solidFill>
                <a:hlinkClick r:id="rId4" action="ppaction://hlinksldjump"/>
              </a:rPr>
              <a:t>Disconnect the cable from the battery</a:t>
            </a:r>
            <a:endParaRPr lang="en-US" u="sng" dirty="0">
              <a:solidFill>
                <a:schemeClr val="accent1"/>
              </a:solidFill>
            </a:endParaRPr>
          </a:p>
          <a:p>
            <a:pPr lvl="0"/>
            <a:r>
              <a:rPr lang="de-DE" dirty="0"/>
              <a:t>Remove one screw (M2x3/PH0).</a:t>
            </a:r>
          </a:p>
          <a:p>
            <a:pPr lvl="0"/>
            <a:r>
              <a:rPr lang="en-US" dirty="0"/>
              <a:t>Remove the module and replace it.</a:t>
            </a:r>
          </a:p>
          <a:p>
            <a:pPr lvl="0"/>
            <a:r>
              <a:rPr lang="en-US" dirty="0"/>
              <a:t>Note: The white cable on MAIN, and the transparent cable on AUX.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After installation, secure the adapters  with adhesive strips.</a:t>
            </a:r>
            <a:endParaRPr lang="de-DE" dirty="0">
              <a:solidFill>
                <a:srgbClr val="FF0000"/>
              </a:solidFill>
            </a:endParaRPr>
          </a:p>
          <a:p>
            <a:pPr lvl="0"/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20" name="M2" hidden="1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68" y="995977"/>
            <a:ext cx="6146544" cy="4097696"/>
          </a:xfrm>
        </p:spPr>
      </p:pic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7245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</a:t>
            </a:r>
            <a:br>
              <a:rPr lang="de-DE" dirty="0"/>
            </a:br>
            <a:r>
              <a:rPr lang="de-DE" dirty="0"/>
              <a:t>CMOS BATTERY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CMOS BATTERY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44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CMOS BATTERY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dirty="0">
                <a:hlinkClick r:id="rId3" action="ppaction://hlinksldjump"/>
              </a:rPr>
              <a:t>Remove the Bottom Case</a:t>
            </a:r>
            <a:endParaRPr lang="de-DE" dirty="0"/>
          </a:p>
          <a:p>
            <a:r>
              <a:rPr lang="en-US" u="sng" dirty="0">
                <a:solidFill>
                  <a:schemeClr val="accent1"/>
                </a:solidFill>
                <a:hlinkClick r:id="rId4" action="ppaction://hlinksldjump"/>
              </a:rPr>
              <a:t>Disconnect the cable from the battery</a:t>
            </a:r>
            <a:endParaRPr lang="en-US" u="sng" dirty="0">
              <a:solidFill>
                <a:schemeClr val="accent1"/>
              </a:solidFill>
            </a:endParaRPr>
          </a:p>
          <a:p>
            <a:pPr lvl="0"/>
            <a:r>
              <a:rPr lang="en-US" dirty="0"/>
              <a:t>Disconnect the cable by pulling on the plug and not the cable. (Fig.1).</a:t>
            </a:r>
          </a:p>
          <a:p>
            <a:pPr lvl="0"/>
            <a:r>
              <a:rPr lang="en-US" dirty="0"/>
              <a:t>The battery is glued on and must be carefully removed from the mainboard. (Fig.2).</a:t>
            </a:r>
          </a:p>
          <a:p>
            <a:pPr lvl="0"/>
            <a:r>
              <a:rPr lang="en-US" dirty="0"/>
              <a:t>The adhesive must be replaced in after re-installing.</a:t>
            </a:r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26" y="5173770"/>
            <a:ext cx="1042402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87" y="995977"/>
            <a:ext cx="6144057" cy="4097696"/>
          </a:xfrm>
        </p:spPr>
      </p:pic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390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</a:rPr>
              <a:t>Service Notes</a:t>
            </a:r>
          </a:p>
          <a:p>
            <a:pPr>
              <a:buClr>
                <a:srgbClr val="784D96"/>
              </a:buCl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2" action="ppaction://hlinksldjump"/>
              </a:rPr>
              <a:t>Remove the Bottom Case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Clr>
                <a:srgbClr val="784D96"/>
              </a:buCl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3" action="ppaction://hlinksldjump"/>
              </a:rPr>
              <a:t>Remove the Battery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Clr>
                <a:srgbClr val="784D96"/>
              </a:buCl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4" action="ppaction://hlinksldjump"/>
              </a:rPr>
              <a:t>Remove the M.2 SSD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Clr>
                <a:srgbClr val="784D96"/>
              </a:buCl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5" action="ppaction://hlinksldjump"/>
              </a:rPr>
              <a:t>Remove the 2.5“ SSD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Clr>
                <a:srgbClr val="784D96"/>
              </a:buCl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6" action="ppaction://hlinksldjump"/>
              </a:rPr>
              <a:t>Remove the </a:t>
            </a:r>
            <a:r>
              <a:rPr lang="de-DE" sz="2000" dirty="0">
                <a:hlinkClick r:id="rId6" action="ppaction://hlinksldjump"/>
              </a:rPr>
              <a:t>RAM</a:t>
            </a:r>
            <a:endParaRPr lang="de-DE" sz="2000" dirty="0"/>
          </a:p>
          <a:p>
            <a:pPr>
              <a:buFont typeface="Calibri" panose="020F0502020204030204" pitchFamily="34" charset="0"/>
              <a:buChar char="●"/>
            </a:pPr>
            <a:r>
              <a:rPr lang="de-DE" sz="2000" dirty="0">
                <a:solidFill>
                  <a:srgbClr val="784D96"/>
                </a:solidFill>
                <a:hlinkClick r:id="rId7" action="ppaction://hlinksldjump"/>
              </a:rPr>
              <a:t>LTE Module installation</a:t>
            </a:r>
            <a:endParaRPr lang="de-DE" sz="2000" dirty="0">
              <a:solidFill>
                <a:srgbClr val="784D96"/>
              </a:solidFill>
            </a:endParaRPr>
          </a:p>
          <a:p>
            <a:pPr>
              <a:buClr>
                <a:srgbClr val="784D96"/>
              </a:buCl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8" action="ppaction://hlinksldjump"/>
              </a:rPr>
              <a:t>Remove the WLAN Module</a:t>
            </a:r>
            <a:endParaRPr lang="de-DE" sz="2000" u="sng" dirty="0">
              <a:solidFill>
                <a:schemeClr val="accent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9" action="ppaction://hlinksldjump"/>
              </a:rPr>
              <a:t>Remove the CMOS Battery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10" action="ppaction://hlinksldjump"/>
              </a:rPr>
              <a:t>Remove the CPU Fan / Heatsink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11" action="ppaction://hlinksldjump"/>
              </a:rPr>
              <a:t>Remove the Keyboard</a:t>
            </a:r>
            <a:r>
              <a:rPr lang="de-DE" sz="2000" dirty="0">
                <a:solidFill>
                  <a:srgbClr val="784D96"/>
                </a:solidFill>
                <a:hlinkClick r:id="rId11" action="ppaction://hlinksldjump"/>
              </a:rPr>
              <a:t> </a:t>
            </a:r>
            <a:endParaRPr lang="de-DE" sz="2000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12" action="ppaction://hlinksldjump"/>
              </a:rPr>
              <a:t>Remove the Mainboard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13" action="ppaction://hlinksldjump"/>
              </a:rPr>
              <a:t>Remove the Top Case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14" action="ppaction://hlinksldjump"/>
              </a:rPr>
              <a:t>Remove the Camera</a:t>
            </a:r>
            <a:r>
              <a:rPr lang="de-DE" sz="2000" dirty="0">
                <a:solidFill>
                  <a:srgbClr val="784D96"/>
                </a:solidFill>
                <a:hlinkClick r:id="rId14" action="ppaction://hlinksldjump"/>
              </a:rPr>
              <a:t> </a:t>
            </a:r>
            <a:endParaRPr lang="de-DE" sz="2000" dirty="0">
              <a:solidFill>
                <a:srgbClr val="784D96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15" action="ppaction://hlinksldjump"/>
              </a:rPr>
              <a:t>Remove the LCD Panel</a:t>
            </a:r>
            <a:endParaRPr lang="de-DE" sz="2000" u="sng" dirty="0">
              <a:solidFill>
                <a:schemeClr val="accent1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de-DE" sz="2000" u="sng" dirty="0">
                <a:solidFill>
                  <a:schemeClr val="accent1"/>
                </a:solidFill>
                <a:hlinkClick r:id="rId16" action="ppaction://hlinksldjump"/>
              </a:rPr>
              <a:t>Remove the Back Cover</a:t>
            </a:r>
            <a:endParaRPr lang="de-DE" sz="2000" u="sng" dirty="0">
              <a:solidFill>
                <a:schemeClr val="accent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4" y="5253386"/>
            <a:ext cx="2340634" cy="4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</a:t>
            </a:r>
            <a:r>
              <a:rPr lang="de-DE" dirty="0">
                <a:solidFill>
                  <a:schemeClr val="accent1"/>
                </a:solidFill>
              </a:rPr>
              <a:t>CPU FAN / HEATSINK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CPU FAN/ HEATSINK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17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CPU FAN/ HEATSINK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6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sz="6400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sz="6400" dirty="0">
                <a:hlinkClick r:id="rId3" action="ppaction://hlinksldjump"/>
              </a:rPr>
              <a:t>Remove the Bottom Case</a:t>
            </a:r>
            <a:endParaRPr lang="de-DE" sz="6400" dirty="0"/>
          </a:p>
          <a:p>
            <a:r>
              <a:rPr lang="en-US" sz="6400" u="sng" dirty="0">
                <a:solidFill>
                  <a:schemeClr val="accent1"/>
                </a:solidFill>
                <a:hlinkClick r:id="rId4" action="ppaction://hlinksldjump"/>
              </a:rPr>
              <a:t>Disconnect the cable from the battery</a:t>
            </a:r>
            <a:endParaRPr lang="en-US" sz="6400" u="sng" dirty="0">
              <a:solidFill>
                <a:schemeClr val="accent1"/>
              </a:solidFill>
            </a:endParaRPr>
          </a:p>
          <a:p>
            <a:pPr lvl="0"/>
            <a:r>
              <a:rPr lang="en-US" sz="6400" dirty="0"/>
              <a:t>Remove 3 screws (M2x3/PH1) and 2 screws (M2x4/PH1). (Fig.1).</a:t>
            </a:r>
          </a:p>
          <a:p>
            <a:pPr lvl="0"/>
            <a:r>
              <a:rPr lang="en-US" sz="6400" dirty="0"/>
              <a:t>Disconnect the cable by pulling on the plug and not on the cable. (Fig.2).</a:t>
            </a:r>
          </a:p>
          <a:p>
            <a:r>
              <a:rPr lang="en-US" sz="6400" dirty="0"/>
              <a:t>Now you can remove the fan and heatsink. (Fig.3).</a:t>
            </a:r>
          </a:p>
          <a:p>
            <a:r>
              <a:rPr lang="en-US" sz="6400" dirty="0"/>
              <a:t>The 4 Heat conducting pads must be transferred with the heatsink (Fig.4).</a:t>
            </a:r>
          </a:p>
          <a:p>
            <a:r>
              <a:rPr lang="en-US" sz="6400" dirty="0"/>
              <a:t>Renew the thermal paste for the CPU if necessary. (Fig.4</a:t>
            </a:r>
            <a:r>
              <a:rPr lang="en-US" sz="3400" dirty="0"/>
              <a:t>.</a:t>
            </a:r>
            <a:endParaRPr lang="de-DE" sz="3400" dirty="0"/>
          </a:p>
          <a:p>
            <a:pPr lvl="0"/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33" name="M4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770"/>
            <a:ext cx="1042304" cy="695217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770"/>
            <a:ext cx="1042391" cy="69521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5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5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/>
          <p:cNvPicPr>
            <a:picLocks noGrp="1" noChangeAspect="1"/>
          </p:cNvPicPr>
          <p:nvPr>
            <p:ph type="pic" idx="20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7425"/>
            <a:ext cx="6169115" cy="4114800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7425"/>
            <a:ext cx="6169631" cy="4114800"/>
          </a:xfrm>
        </p:spPr>
      </p:pic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16" name="Gruppe vordere Schrauben"/>
          <p:cNvGrpSpPr/>
          <p:nvPr/>
        </p:nvGrpSpPr>
        <p:grpSpPr>
          <a:xfrm>
            <a:off x="6121038" y="1816337"/>
            <a:ext cx="1879080" cy="1067634"/>
            <a:chOff x="6121038" y="1816337"/>
            <a:chExt cx="1879080" cy="1067634"/>
          </a:xfrm>
        </p:grpSpPr>
        <p:sp>
          <p:nvSpPr>
            <p:cNvPr id="57" name="Ellipse 56"/>
            <p:cNvSpPr/>
            <p:nvPr/>
          </p:nvSpPr>
          <p:spPr>
            <a:xfrm>
              <a:off x="6121038" y="202129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4833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KEYBOARD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KEYBOARD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10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KEYBOARD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78170" cy="39638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dirty="0">
                <a:hlinkClick r:id="rId3" action="ppaction://hlinksldjump"/>
              </a:rPr>
              <a:t>Remove the Bottom Case</a:t>
            </a:r>
            <a:endParaRPr lang="de-DE" dirty="0"/>
          </a:p>
          <a:p>
            <a:r>
              <a:rPr lang="en-US" u="sng" dirty="0">
                <a:solidFill>
                  <a:schemeClr val="accent1"/>
                </a:solidFill>
                <a:hlinkClick r:id="rId4" action="ppaction://hlinksldjump"/>
              </a:rPr>
              <a:t>Disconnect the cable from the battery</a:t>
            </a:r>
            <a:endParaRPr lang="en-US" u="sng" dirty="0">
              <a:solidFill>
                <a:schemeClr val="accent1"/>
              </a:solidFill>
            </a:endParaRPr>
          </a:p>
          <a:p>
            <a:pPr lvl="0"/>
            <a:r>
              <a:rPr lang="en-US" dirty="0"/>
              <a:t>Remove the two marked screws (M2x4). (Fig.1).</a:t>
            </a:r>
          </a:p>
          <a:p>
            <a:pPr lvl="0"/>
            <a:r>
              <a:rPr lang="en-US" dirty="0"/>
              <a:t>Use a screwdriver to carefully push out the keyboard. Hold the keyboard with one hand so that it does not fall down (Fig.2).</a:t>
            </a:r>
          </a:p>
          <a:p>
            <a:r>
              <a:rPr lang="en-US" dirty="0"/>
              <a:t>Disconnect the two keyboard flat  ribbon cables from the locking sockets. (Fig.3).</a:t>
            </a:r>
          </a:p>
          <a:p>
            <a:pPr marL="0" lv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33" name="M4" hidden="1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1" cy="69492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804"/>
            <a:ext cx="1042825" cy="695148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5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 hidden="1"/>
          <p:cNvPicPr>
            <a:picLocks noGrp="1" noChangeAspect="1"/>
          </p:cNvPicPr>
          <p:nvPr>
            <p:ph type="pic" idx="20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7425"/>
            <a:ext cx="6169115" cy="4114800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1"/>
            <a:ext cx="6169631" cy="4113087"/>
          </a:xfrm>
        </p:spPr>
      </p:pic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626"/>
            <a:ext cx="6172200" cy="4114398"/>
          </a:xfrm>
        </p:spPr>
      </p:pic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16" name="Gruppe vordere Schrauben"/>
          <p:cNvGrpSpPr/>
          <p:nvPr/>
        </p:nvGrpSpPr>
        <p:grpSpPr>
          <a:xfrm>
            <a:off x="6750049" y="2241165"/>
            <a:ext cx="2309983" cy="766984"/>
            <a:chOff x="6750049" y="2241165"/>
            <a:chExt cx="2309983" cy="766984"/>
          </a:xfrm>
        </p:grpSpPr>
        <p:sp>
          <p:nvSpPr>
            <p:cNvPr id="58" name="Ellipse 57"/>
            <p:cNvSpPr/>
            <p:nvPr/>
          </p:nvSpPr>
          <p:spPr>
            <a:xfrm>
              <a:off x="8772032" y="2241165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750049" y="272014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Bildplatzhalter 7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1468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MAINBOARD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MAINBOARD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089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MAINBOARD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0358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dirty="0">
                <a:solidFill>
                  <a:schemeClr val="accent1"/>
                </a:solidFill>
                <a:hlinkClick r:id="rId3" action="ppaction://hlinksldjump"/>
              </a:rPr>
              <a:t>Remove the keyboard</a:t>
            </a:r>
            <a:endParaRPr lang="de-DE" dirty="0">
              <a:solidFill>
                <a:schemeClr val="accent1"/>
              </a:solidFill>
            </a:endParaRPr>
          </a:p>
          <a:p>
            <a:pPr lvl="0"/>
            <a:r>
              <a:rPr lang="de-DE" u="sng" dirty="0">
                <a:solidFill>
                  <a:schemeClr val="accent1"/>
                </a:solidFill>
                <a:hlinkClick r:id="rId4" action="ppaction://hlinksldjump"/>
              </a:rPr>
              <a:t>Remove the heatsink</a:t>
            </a:r>
            <a:endParaRPr lang="de-DE" u="sng" dirty="0">
              <a:solidFill>
                <a:schemeClr val="accent1"/>
              </a:solidFill>
            </a:endParaRPr>
          </a:p>
          <a:p>
            <a:pPr lvl="0"/>
            <a:r>
              <a:rPr lang="en-US" dirty="0"/>
              <a:t>Remove the RAM, M.2 SSD, WLAN module and, if necessary, the LTE module.</a:t>
            </a:r>
          </a:p>
          <a:p>
            <a:pPr lvl="0"/>
            <a:r>
              <a:rPr lang="en-US" dirty="0"/>
              <a:t>Disconnect the ribbon cable below the keyboard. (Fig.1).</a:t>
            </a:r>
          </a:p>
          <a:p>
            <a:pPr lvl="0"/>
            <a:r>
              <a:rPr lang="en-US" dirty="0"/>
              <a:t>10 Cables need to be disconnected from the mainboard. (Fig.2).</a:t>
            </a:r>
          </a:p>
          <a:p>
            <a:pPr lvl="0"/>
            <a:r>
              <a:rPr lang="en-US" dirty="0"/>
              <a:t>6 screws (black, M2x2/PH0) hold the mainboard. (Fig.3).</a:t>
            </a:r>
          </a:p>
          <a:p>
            <a:pPr lvl="0"/>
            <a:r>
              <a:rPr lang="en-US" dirty="0"/>
              <a:t>Now the mainboard can be removed upwards. (Fig.4).</a:t>
            </a:r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33" name="M4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944"/>
            <a:ext cx="1042304" cy="694869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1" cy="69492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/>
          <p:cNvPicPr>
            <a:picLocks noGrp="1" noChangeAspect="1"/>
          </p:cNvPicPr>
          <p:nvPr>
            <p:ph type="pic" idx="20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8453"/>
            <a:ext cx="6169115" cy="4112743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1"/>
            <a:ext cx="6169631" cy="4113087"/>
          </a:xfrm>
        </p:spPr>
      </p:pic>
      <p:grpSp>
        <p:nvGrpSpPr>
          <p:cNvPr id="66" name="Gruppe Schrauben"/>
          <p:cNvGrpSpPr/>
          <p:nvPr/>
        </p:nvGrpSpPr>
        <p:grpSpPr>
          <a:xfrm>
            <a:off x="6310421" y="1766810"/>
            <a:ext cx="3061233" cy="1666913"/>
            <a:chOff x="4867948" y="1202314"/>
            <a:chExt cx="3061235" cy="1666913"/>
          </a:xfrm>
        </p:grpSpPr>
        <p:sp>
          <p:nvSpPr>
            <p:cNvPr id="67" name="Ellipse 66"/>
            <p:cNvSpPr/>
            <p:nvPr/>
          </p:nvSpPr>
          <p:spPr>
            <a:xfrm>
              <a:off x="6145127" y="230552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093661" y="12683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867948" y="25812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419701" y="120231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7641183" y="226652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112637" y="128826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grpSp>
        <p:nvGrpSpPr>
          <p:cNvPr id="16" name="Gruppe Kabel"/>
          <p:cNvGrpSpPr/>
          <p:nvPr/>
        </p:nvGrpSpPr>
        <p:grpSpPr>
          <a:xfrm>
            <a:off x="6341726" y="2042340"/>
            <a:ext cx="3166518" cy="1213801"/>
            <a:chOff x="4997653" y="1630244"/>
            <a:chExt cx="3166520" cy="1213801"/>
          </a:xfrm>
        </p:grpSpPr>
        <p:sp>
          <p:nvSpPr>
            <p:cNvPr id="57" name="Ellipse 56"/>
            <p:cNvSpPr/>
            <p:nvPr/>
          </p:nvSpPr>
          <p:spPr>
            <a:xfrm>
              <a:off x="4997653" y="2556045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141653" y="204552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6036298" y="253366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635255" y="255045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846958" y="17087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036126" y="24456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876173" y="225730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436998" y="239084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662101" y="163024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7899412" y="2540377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44" name="Gruppe Flachbandkabel"/>
          <p:cNvGrpSpPr/>
          <p:nvPr/>
        </p:nvGrpSpPr>
        <p:grpSpPr>
          <a:xfrm>
            <a:off x="7411110" y="2228433"/>
            <a:ext cx="1879080" cy="1067634"/>
            <a:chOff x="6121037" y="1816337"/>
            <a:chExt cx="1879081" cy="1067634"/>
          </a:xfrm>
        </p:grpSpPr>
        <p:sp>
          <p:nvSpPr>
            <p:cNvPr id="45" name="Ellipse 44"/>
            <p:cNvSpPr/>
            <p:nvPr/>
          </p:nvSpPr>
          <p:spPr>
            <a:xfrm>
              <a:off x="6121037" y="202129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 hidden="1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 hidden="1"/>
            <p:cNvSpPr/>
            <p:nvPr/>
          </p:nvSpPr>
          <p:spPr>
            <a:xfrm>
              <a:off x="7094074" y="181646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046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TOP CASE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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TOP CASE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835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TOP CASE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de-DE" u="sng" dirty="0">
                <a:solidFill>
                  <a:schemeClr val="accent1"/>
                </a:solidFill>
                <a:hlinkClick r:id="rId3" action="ppaction://hlinksldjump"/>
              </a:rPr>
              <a:t>Remove the battery</a:t>
            </a:r>
            <a:endParaRPr lang="de-DE" u="sng" dirty="0">
              <a:solidFill>
                <a:schemeClr val="accent1"/>
              </a:solidFill>
            </a:endParaRPr>
          </a:p>
          <a:p>
            <a:r>
              <a:rPr lang="de-DE" u="sng" dirty="0">
                <a:solidFill>
                  <a:schemeClr val="accent1"/>
                </a:solidFill>
                <a:hlinkClick r:id="rId4" action="ppaction://hlinksldjump"/>
              </a:rPr>
              <a:t>Remove the 2.5“</a:t>
            </a:r>
            <a:r>
              <a:rPr lang="de-DE" u="sng" dirty="0">
                <a:solidFill>
                  <a:schemeClr val="accent1"/>
                </a:solidFill>
              </a:rPr>
              <a:t> SSD</a:t>
            </a:r>
          </a:p>
          <a:p>
            <a:r>
              <a:rPr lang="de-DE" u="sng" dirty="0">
                <a:solidFill>
                  <a:schemeClr val="accent1"/>
                </a:solidFill>
                <a:hlinkClick r:id="rId5" action="ppaction://hlinksldjump"/>
              </a:rPr>
              <a:t>Remove the Mainboard</a:t>
            </a:r>
            <a:endParaRPr lang="de-DE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lvl="0"/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grpSp>
        <p:nvGrpSpPr>
          <p:cNvPr id="44" name="Gruppe Flachbandkabel" hidden="1"/>
          <p:cNvGrpSpPr/>
          <p:nvPr/>
        </p:nvGrpSpPr>
        <p:grpSpPr>
          <a:xfrm>
            <a:off x="7411110" y="2228433"/>
            <a:ext cx="1879080" cy="1067634"/>
            <a:chOff x="6121037" y="1816337"/>
            <a:chExt cx="1879081" cy="1067634"/>
          </a:xfrm>
        </p:grpSpPr>
        <p:sp>
          <p:nvSpPr>
            <p:cNvPr id="45" name="Ellipse 44"/>
            <p:cNvSpPr/>
            <p:nvPr/>
          </p:nvSpPr>
          <p:spPr>
            <a:xfrm>
              <a:off x="6121037" y="202129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 hidden="1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 hidden="1"/>
            <p:cNvSpPr/>
            <p:nvPr/>
          </p:nvSpPr>
          <p:spPr>
            <a:xfrm>
              <a:off x="7094074" y="181646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10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TOP CASE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Transfer the two speakers, the touchpad frame, audio/USB board, power board, an LTE antenna, and 5 cables. (Fig.1).</a:t>
            </a:r>
          </a:p>
          <a:p>
            <a:pPr lvl="0"/>
            <a:r>
              <a:rPr lang="en-US" dirty="0"/>
              <a:t>Undo 4 screws on the audio/USB board .(Fig.2).</a:t>
            </a:r>
          </a:p>
          <a:p>
            <a:pPr lvl="0"/>
            <a:r>
              <a:rPr lang="en-US" dirty="0"/>
              <a:t>Undo 3 screws from the power board (Fig.3).</a:t>
            </a:r>
          </a:p>
          <a:p>
            <a:pPr lvl="0"/>
            <a:r>
              <a:rPr lang="en-US" dirty="0"/>
              <a:t>Undo 3 screws from the touchpad frame. (Fig.4).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lvl="0"/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Step</a:t>
            </a:r>
          </a:p>
        </p:txBody>
      </p:sp>
      <p:sp>
        <p:nvSpPr>
          <p:cNvPr id="33" name="M4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944"/>
            <a:ext cx="1042303" cy="694868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0" cy="69492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/>
          <p:cNvPicPr>
            <a:picLocks noGrp="1" noChangeAspect="1"/>
          </p:cNvPicPr>
          <p:nvPr>
            <p:ph type="pic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8453"/>
            <a:ext cx="6169114" cy="4112742"/>
          </a:xfrm>
        </p:spPr>
      </p:pic>
      <p:grpSp>
        <p:nvGrpSpPr>
          <p:cNvPr id="41" name="Gruppe Touchpad Schrauben"/>
          <p:cNvGrpSpPr/>
          <p:nvPr/>
        </p:nvGrpSpPr>
        <p:grpSpPr>
          <a:xfrm>
            <a:off x="7788792" y="4110062"/>
            <a:ext cx="1700497" cy="292820"/>
            <a:chOff x="8124567" y="2218085"/>
            <a:chExt cx="1700500" cy="292820"/>
          </a:xfrm>
        </p:grpSpPr>
        <p:sp>
          <p:nvSpPr>
            <p:cNvPr id="42" name="Ellipse 41"/>
            <p:cNvSpPr/>
            <p:nvPr/>
          </p:nvSpPr>
          <p:spPr>
            <a:xfrm>
              <a:off x="8880421" y="2222905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9537067" y="2222905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8124567" y="2218085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1"/>
            <a:ext cx="6169630" cy="4113087"/>
          </a:xfrm>
        </p:spPr>
      </p:pic>
      <p:grpSp>
        <p:nvGrpSpPr>
          <p:cNvPr id="66" name="Gruppe Power Schrauben"/>
          <p:cNvGrpSpPr/>
          <p:nvPr/>
        </p:nvGrpSpPr>
        <p:grpSpPr>
          <a:xfrm>
            <a:off x="9573619" y="1699629"/>
            <a:ext cx="552767" cy="344780"/>
            <a:chOff x="8075112" y="1040541"/>
            <a:chExt cx="933465" cy="565773"/>
          </a:xfrm>
        </p:grpSpPr>
        <p:sp>
          <p:nvSpPr>
            <p:cNvPr id="67" name="Ellipse 66"/>
            <p:cNvSpPr/>
            <p:nvPr/>
          </p:nvSpPr>
          <p:spPr>
            <a:xfrm>
              <a:off x="8094419" y="104054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8720577" y="107043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8075112" y="131831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987251"/>
            <a:ext cx="6172200" cy="4114800"/>
          </a:xfrm>
        </p:spPr>
      </p:pic>
      <p:grpSp>
        <p:nvGrpSpPr>
          <p:cNvPr id="16" name="Gruppe Audio Schrauben"/>
          <p:cNvGrpSpPr/>
          <p:nvPr/>
        </p:nvGrpSpPr>
        <p:grpSpPr>
          <a:xfrm>
            <a:off x="10015663" y="1916111"/>
            <a:ext cx="336232" cy="1591198"/>
            <a:chOff x="8552557" y="1439551"/>
            <a:chExt cx="336232" cy="1591198"/>
          </a:xfrm>
        </p:grpSpPr>
        <p:sp>
          <p:nvSpPr>
            <p:cNvPr id="51" name="Ellipse 50"/>
            <p:cNvSpPr/>
            <p:nvPr/>
          </p:nvSpPr>
          <p:spPr>
            <a:xfrm>
              <a:off x="8578010" y="2837499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Ellipse 52"/>
            <p:cNvSpPr/>
            <p:nvPr/>
          </p:nvSpPr>
          <p:spPr>
            <a:xfrm>
              <a:off x="8552683" y="1625108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Ellipse 53"/>
            <p:cNvSpPr/>
            <p:nvPr/>
          </p:nvSpPr>
          <p:spPr>
            <a:xfrm>
              <a:off x="8705697" y="1439551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8552557" y="2034367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44" name="Audio und Rahmen"/>
          <p:cNvGrpSpPr/>
          <p:nvPr/>
        </p:nvGrpSpPr>
        <p:grpSpPr>
          <a:xfrm>
            <a:off x="6090371" y="1796065"/>
            <a:ext cx="4304838" cy="2594475"/>
            <a:chOff x="5083977" y="1068524"/>
            <a:chExt cx="4304841" cy="2594475"/>
          </a:xfrm>
        </p:grpSpPr>
        <p:sp>
          <p:nvSpPr>
            <p:cNvPr id="45" name="Ellipse 44" hidden="1"/>
            <p:cNvSpPr/>
            <p:nvPr/>
          </p:nvSpPr>
          <p:spPr>
            <a:xfrm>
              <a:off x="6121037" y="202129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6571354" y="3374999"/>
              <a:ext cx="211147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083977" y="2902311"/>
              <a:ext cx="331497" cy="415098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9046817" y="2926824"/>
              <a:ext cx="342001" cy="415098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8343502" y="1389738"/>
              <a:ext cx="629758" cy="509128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Ellipse 56"/>
            <p:cNvSpPr/>
            <p:nvPr/>
          </p:nvSpPr>
          <p:spPr>
            <a:xfrm rot="3600000">
              <a:off x="6984465" y="2270952"/>
              <a:ext cx="1027322" cy="595681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7935202" y="1841827"/>
              <a:ext cx="1212057" cy="392907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935202" y="2194479"/>
              <a:ext cx="1212057" cy="175988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878054" y="2337128"/>
              <a:ext cx="1212057" cy="288132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Ellipse 60"/>
            <p:cNvSpPr/>
            <p:nvPr/>
          </p:nvSpPr>
          <p:spPr>
            <a:xfrm rot="19800000">
              <a:off x="8128520" y="1068524"/>
              <a:ext cx="629758" cy="424535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881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29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TOP CASE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Disconnect the cable. (Fig.1).</a:t>
            </a:r>
          </a:p>
          <a:p>
            <a:pPr lvl="0"/>
            <a:r>
              <a:rPr lang="en-US" dirty="0"/>
              <a:t>Remove the LTE antenna. (Fig.2).</a:t>
            </a:r>
          </a:p>
          <a:p>
            <a:pPr lvl="0"/>
            <a:r>
              <a:rPr lang="en-US" dirty="0"/>
              <a:t>Undo 2 screws (M2.5x5) on both hinges. (Fig.3).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Note: Please pay attention to the correct position during installation.</a:t>
            </a:r>
            <a:endParaRPr lang="de-DE" dirty="0"/>
          </a:p>
          <a:p>
            <a:endParaRPr lang="de-DE" dirty="0"/>
          </a:p>
          <a:p>
            <a:pPr lvl="0"/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Step</a:t>
            </a:r>
          </a:p>
        </p:txBody>
      </p:sp>
      <p:sp>
        <p:nvSpPr>
          <p:cNvPr id="33" name="M4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944"/>
            <a:ext cx="1042303" cy="694869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0" cy="69492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/>
          <p:cNvPicPr>
            <a:picLocks noGrp="1" noChangeAspect="1"/>
          </p:cNvPicPr>
          <p:nvPr>
            <p:ph type="pic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8453"/>
            <a:ext cx="6169114" cy="4112743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0"/>
            <a:ext cx="6169630" cy="4113087"/>
          </a:xfrm>
        </p:spPr>
      </p:pic>
      <p:grpSp>
        <p:nvGrpSpPr>
          <p:cNvPr id="66" name="Gruppe Schrauben"/>
          <p:cNvGrpSpPr/>
          <p:nvPr/>
        </p:nvGrpSpPr>
        <p:grpSpPr>
          <a:xfrm>
            <a:off x="5748050" y="2509417"/>
            <a:ext cx="4892364" cy="584018"/>
            <a:chOff x="3751746" y="1063969"/>
            <a:chExt cx="4892368" cy="584018"/>
          </a:xfrm>
        </p:grpSpPr>
        <p:sp>
          <p:nvSpPr>
            <p:cNvPr id="68" name="Ellipse 67"/>
            <p:cNvSpPr/>
            <p:nvPr/>
          </p:nvSpPr>
          <p:spPr>
            <a:xfrm>
              <a:off x="3751746" y="1219494"/>
              <a:ext cx="305819" cy="428493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8356114" y="1063969"/>
              <a:ext cx="288000" cy="458375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grpSp>
        <p:nvGrpSpPr>
          <p:cNvPr id="16" name="Gruppe LTE Kabel"/>
          <p:cNvGrpSpPr/>
          <p:nvPr/>
        </p:nvGrpSpPr>
        <p:grpSpPr>
          <a:xfrm>
            <a:off x="8753455" y="2114491"/>
            <a:ext cx="528918" cy="1208208"/>
            <a:chOff x="7635255" y="1630244"/>
            <a:chExt cx="528918" cy="1208208"/>
          </a:xfrm>
        </p:grpSpPr>
        <p:sp>
          <p:nvSpPr>
            <p:cNvPr id="60" name="Ellipse 59" hidden="1"/>
            <p:cNvSpPr/>
            <p:nvPr/>
          </p:nvSpPr>
          <p:spPr>
            <a:xfrm>
              <a:off x="7635255" y="255045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Ellipse 42" hidden="1"/>
            <p:cNvSpPr/>
            <p:nvPr/>
          </p:nvSpPr>
          <p:spPr>
            <a:xfrm>
              <a:off x="7846958" y="17087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Ellipse 61" hidden="1"/>
            <p:cNvSpPr/>
            <p:nvPr/>
          </p:nvSpPr>
          <p:spPr>
            <a:xfrm>
              <a:off x="7876173" y="225730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 hidden="1"/>
            <p:cNvSpPr/>
            <p:nvPr/>
          </p:nvSpPr>
          <p:spPr>
            <a:xfrm>
              <a:off x="7662101" y="163024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Ellipse 64" hidden="1"/>
            <p:cNvSpPr/>
            <p:nvPr/>
          </p:nvSpPr>
          <p:spPr>
            <a:xfrm>
              <a:off x="7899412" y="2540377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44" name="Gruppe Kabel" hidden="1"/>
          <p:cNvGrpSpPr/>
          <p:nvPr/>
        </p:nvGrpSpPr>
        <p:grpSpPr>
          <a:xfrm>
            <a:off x="6223539" y="1450805"/>
            <a:ext cx="3937593" cy="1723999"/>
            <a:chOff x="4933464" y="1159972"/>
            <a:chExt cx="3937594" cy="1723999"/>
          </a:xfrm>
        </p:grpSpPr>
        <p:sp>
          <p:nvSpPr>
            <p:cNvPr id="45" name="Ellipse 44"/>
            <p:cNvSpPr/>
            <p:nvPr/>
          </p:nvSpPr>
          <p:spPr>
            <a:xfrm>
              <a:off x="4933464" y="1418159"/>
              <a:ext cx="1029749" cy="103909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354717" y="137171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8147475" y="1159972"/>
              <a:ext cx="723583" cy="711483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 hidden="1"/>
            <p:cNvSpPr/>
            <p:nvPr/>
          </p:nvSpPr>
          <p:spPr>
            <a:xfrm>
              <a:off x="7094074" y="181646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LTE Antenne"/>
          <p:cNvSpPr/>
          <p:nvPr/>
        </p:nvSpPr>
        <p:spPr>
          <a:xfrm>
            <a:off x="6731794" y="2164556"/>
            <a:ext cx="3576637" cy="2083594"/>
          </a:xfrm>
          <a:custGeom>
            <a:avLst/>
            <a:gdLst>
              <a:gd name="connsiteX0" fmla="*/ 283369 w 3576637"/>
              <a:gd name="connsiteY0" fmla="*/ 1152525 h 2083594"/>
              <a:gd name="connsiteX1" fmla="*/ 250031 w 3576637"/>
              <a:gd name="connsiteY1" fmla="*/ 1193007 h 2083594"/>
              <a:gd name="connsiteX2" fmla="*/ 233362 w 3576637"/>
              <a:gd name="connsiteY2" fmla="*/ 1819275 h 2083594"/>
              <a:gd name="connsiteX3" fmla="*/ 21431 w 3576637"/>
              <a:gd name="connsiteY3" fmla="*/ 1814513 h 2083594"/>
              <a:gd name="connsiteX4" fmla="*/ 0 w 3576637"/>
              <a:gd name="connsiteY4" fmla="*/ 2081213 h 2083594"/>
              <a:gd name="connsiteX5" fmla="*/ 369094 w 3576637"/>
              <a:gd name="connsiteY5" fmla="*/ 2083594 h 2083594"/>
              <a:gd name="connsiteX6" fmla="*/ 373856 w 3576637"/>
              <a:gd name="connsiteY6" fmla="*/ 1983582 h 2083594"/>
              <a:gd name="connsiteX7" fmla="*/ 533400 w 3576637"/>
              <a:gd name="connsiteY7" fmla="*/ 1993107 h 2083594"/>
              <a:gd name="connsiteX8" fmla="*/ 561975 w 3576637"/>
              <a:gd name="connsiteY8" fmla="*/ 1216819 h 2083594"/>
              <a:gd name="connsiteX9" fmla="*/ 488156 w 3576637"/>
              <a:gd name="connsiteY9" fmla="*/ 1216819 h 2083594"/>
              <a:gd name="connsiteX10" fmla="*/ 516731 w 3576637"/>
              <a:gd name="connsiteY10" fmla="*/ 1157288 h 2083594"/>
              <a:gd name="connsiteX11" fmla="*/ 3300412 w 3576637"/>
              <a:gd name="connsiteY11" fmla="*/ 1176338 h 2083594"/>
              <a:gd name="connsiteX12" fmla="*/ 3386137 w 3576637"/>
              <a:gd name="connsiteY12" fmla="*/ 1076325 h 2083594"/>
              <a:gd name="connsiteX13" fmla="*/ 3426619 w 3576637"/>
              <a:gd name="connsiteY13" fmla="*/ 876300 h 2083594"/>
              <a:gd name="connsiteX14" fmla="*/ 3424237 w 3576637"/>
              <a:gd name="connsiteY14" fmla="*/ 533400 h 2083594"/>
              <a:gd name="connsiteX15" fmla="*/ 3498056 w 3576637"/>
              <a:gd name="connsiteY15" fmla="*/ 292894 h 2083594"/>
              <a:gd name="connsiteX16" fmla="*/ 3576637 w 3576637"/>
              <a:gd name="connsiteY16" fmla="*/ 119063 h 2083594"/>
              <a:gd name="connsiteX17" fmla="*/ 3514725 w 3576637"/>
              <a:gd name="connsiteY17" fmla="*/ 0 h 2083594"/>
              <a:gd name="connsiteX18" fmla="*/ 3390900 w 3576637"/>
              <a:gd name="connsiteY18" fmla="*/ 2382 h 2083594"/>
              <a:gd name="connsiteX19" fmla="*/ 2990850 w 3576637"/>
              <a:gd name="connsiteY19" fmla="*/ 92869 h 2083594"/>
              <a:gd name="connsiteX20" fmla="*/ 3169444 w 3576637"/>
              <a:gd name="connsiteY20" fmla="*/ 328613 h 2083594"/>
              <a:gd name="connsiteX21" fmla="*/ 3250406 w 3576637"/>
              <a:gd name="connsiteY21" fmla="*/ 333375 h 2083594"/>
              <a:gd name="connsiteX22" fmla="*/ 3317081 w 3576637"/>
              <a:gd name="connsiteY22" fmla="*/ 7620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76637" h="2083594">
                <a:moveTo>
                  <a:pt x="283369" y="1152525"/>
                </a:moveTo>
                <a:lnTo>
                  <a:pt x="250031" y="1193007"/>
                </a:lnTo>
                <a:lnTo>
                  <a:pt x="233362" y="1819275"/>
                </a:lnTo>
                <a:lnTo>
                  <a:pt x="21431" y="1814513"/>
                </a:lnTo>
                <a:lnTo>
                  <a:pt x="0" y="2081213"/>
                </a:lnTo>
                <a:lnTo>
                  <a:pt x="369094" y="2083594"/>
                </a:lnTo>
                <a:lnTo>
                  <a:pt x="373856" y="1983582"/>
                </a:lnTo>
                <a:lnTo>
                  <a:pt x="533400" y="1993107"/>
                </a:lnTo>
                <a:lnTo>
                  <a:pt x="561975" y="1216819"/>
                </a:lnTo>
                <a:lnTo>
                  <a:pt x="488156" y="1216819"/>
                </a:lnTo>
                <a:lnTo>
                  <a:pt x="516731" y="1157288"/>
                </a:lnTo>
                <a:lnTo>
                  <a:pt x="3300412" y="1176338"/>
                </a:lnTo>
                <a:lnTo>
                  <a:pt x="3386137" y="1076325"/>
                </a:lnTo>
                <a:lnTo>
                  <a:pt x="3426619" y="876300"/>
                </a:lnTo>
                <a:lnTo>
                  <a:pt x="3424237" y="533400"/>
                </a:lnTo>
                <a:lnTo>
                  <a:pt x="3498056" y="292894"/>
                </a:lnTo>
                <a:lnTo>
                  <a:pt x="3576637" y="119063"/>
                </a:lnTo>
                <a:lnTo>
                  <a:pt x="3514725" y="0"/>
                </a:lnTo>
                <a:lnTo>
                  <a:pt x="3390900" y="2382"/>
                </a:lnTo>
                <a:lnTo>
                  <a:pt x="2990850" y="92869"/>
                </a:lnTo>
                <a:lnTo>
                  <a:pt x="3169444" y="328613"/>
                </a:lnTo>
                <a:lnTo>
                  <a:pt x="3250406" y="333375"/>
                </a:lnTo>
                <a:lnTo>
                  <a:pt x="3317081" y="76200"/>
                </a:lnTo>
              </a:path>
            </a:pathLst>
          </a:custGeom>
          <a:noFill/>
          <a:ln w="19050">
            <a:solidFill>
              <a:srgbClr val="E63C1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1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  <p:bldP spid="13" grpId="0" animBg="1"/>
      <p:bldP spid="13" grpId="1" animBg="1"/>
      <p:bldP spid="13" grpId="2" animBg="1"/>
      <p:bldP spid="13" grpId="3" animBg="1"/>
      <p:bldP spid="13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 NOTES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Safety instructions</a:t>
            </a:r>
            <a:endParaRPr lang="de-DE" sz="1600" dirty="0">
              <a:solidFill>
                <a:srgbClr val="FF0000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0000"/>
                </a:solidFill>
              </a:rPr>
              <a:t>Work on a clean surface. Make sure that the housing can not be scratched.</a:t>
            </a:r>
            <a:endParaRPr lang="de-DE" sz="1600" dirty="0">
              <a:solidFill>
                <a:srgbClr val="FF0000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1600" dirty="0">
                <a:solidFill>
                  <a:srgbClr val="FF0000"/>
                </a:solidFill>
              </a:rPr>
              <a:t>Sort the screws and make sure that they are in the right place when reinstalling. Wrongly inserted screws can cause irreparable damage.</a:t>
            </a:r>
            <a:endParaRPr lang="de-DE" sz="1600" dirty="0">
              <a:solidFill>
                <a:srgbClr val="FF0000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US" sz="1600" b="1" dirty="0">
                <a:solidFill>
                  <a:srgbClr val="FF0000"/>
                </a:solidFill>
              </a:rPr>
              <a:t>For all service work</a:t>
            </a:r>
            <a:r>
              <a:rPr lang="en-US" sz="1600" dirty="0">
                <a:solidFill>
                  <a:srgbClr val="FF0000"/>
                </a:solidFill>
              </a:rPr>
              <a:t>. Always disconnect the power supply and the battery connection to the mainboard.</a:t>
            </a:r>
            <a:endParaRPr lang="de-DE" sz="1600" dirty="0">
              <a:solidFill>
                <a:srgbClr val="FF0000"/>
              </a:solidFill>
            </a:endParaRPr>
          </a:p>
          <a:p>
            <a:pPr>
              <a:buFont typeface="Calibri" panose="020F0502020204030204" pitchFamily="34" charset="0"/>
              <a:buChar char="●"/>
            </a:pPr>
            <a:r>
              <a:rPr lang="en-GB" sz="1600" dirty="0">
                <a:solidFill>
                  <a:srgbClr val="FF0000"/>
                </a:solidFill>
              </a:rPr>
              <a:t>Ensure</a:t>
            </a:r>
            <a:r>
              <a:rPr lang="de-DE" sz="1600" dirty="0">
                <a:solidFill>
                  <a:srgbClr val="FF0000"/>
                </a:solidFill>
              </a:rPr>
              <a:t> you have sufficient ESD protection.</a:t>
            </a:r>
          </a:p>
          <a:p>
            <a:pPr>
              <a:buFont typeface="Calibri" panose="020F0502020204030204" pitchFamily="34" charset="0"/>
              <a:buChar char="●"/>
            </a:pPr>
            <a:r>
              <a:rPr lang="de-DE" sz="1600" dirty="0">
                <a:solidFill>
                  <a:srgbClr val="FF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WORTMANN AG accepts no liability for any damage caused when using this service manual.</a:t>
            </a:r>
            <a:endParaRPr lang="de-DE" sz="1600" u="sng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Tools</a:t>
            </a:r>
            <a:endParaRPr lang="de-DE" sz="1600" dirty="0"/>
          </a:p>
          <a:p>
            <a:pPr lvl="0">
              <a:buFont typeface="Calibri" panose="020F0502020204030204" pitchFamily="34" charset="0"/>
              <a:buChar char="●"/>
            </a:pPr>
            <a:r>
              <a:rPr lang="en-US" sz="1600" dirty="0"/>
              <a:t>Phillips screwdriver PH0</a:t>
            </a:r>
            <a:endParaRPr lang="de-DE" sz="1600" dirty="0"/>
          </a:p>
          <a:p>
            <a:pPr lvl="0">
              <a:buFont typeface="Calibri" panose="020F0502020204030204" pitchFamily="34" charset="0"/>
              <a:buChar char="●"/>
            </a:pPr>
            <a:r>
              <a:rPr lang="en-US" sz="1600" dirty="0"/>
              <a:t>Phillips screwdriver PH1</a:t>
            </a:r>
            <a:endParaRPr lang="de-DE" sz="1600" dirty="0"/>
          </a:p>
          <a:p>
            <a:pPr lvl="0">
              <a:buFont typeface="Calibri" panose="020F0502020204030204" pitchFamily="34" charset="0"/>
              <a:buChar char="●"/>
            </a:pPr>
            <a:r>
              <a:rPr lang="de-DE" sz="1600" dirty="0"/>
              <a:t>Slotted screwdriver</a:t>
            </a:r>
            <a:r>
              <a:rPr lang="en-US" sz="1600" dirty="0"/>
              <a:t> 2 mm </a:t>
            </a:r>
            <a:endParaRPr lang="de-DE" sz="1600" dirty="0"/>
          </a:p>
          <a:p>
            <a:pPr lvl="0">
              <a:buFont typeface="Calibri" panose="020F0502020204030204" pitchFamily="34" charset="0"/>
              <a:buChar char="●"/>
            </a:pPr>
            <a:r>
              <a:rPr lang="de-DE" sz="1600" dirty="0"/>
              <a:t>Plastic Slotted screwdriver 3mm</a:t>
            </a:r>
          </a:p>
          <a:p>
            <a:pPr lvl="0">
              <a:buFont typeface="Calibri" panose="020F0502020204030204" pitchFamily="34" charset="0"/>
              <a:buChar char="●"/>
            </a:pPr>
            <a:r>
              <a:rPr lang="de-DE" sz="1600" dirty="0"/>
              <a:t>Duct tape</a:t>
            </a:r>
            <a:r>
              <a:rPr lang="en-US" sz="1600" dirty="0"/>
              <a:t> </a:t>
            </a:r>
          </a:p>
          <a:p>
            <a:pPr lvl="0">
              <a:buFont typeface="Calibri" panose="020F0502020204030204" pitchFamily="34" charset="0"/>
              <a:buChar char="●"/>
            </a:pPr>
            <a:r>
              <a:rPr lang="en-US" sz="1600" dirty="0"/>
              <a:t>Protective cloth</a:t>
            </a:r>
            <a:endParaRPr lang="de-DE" sz="1600" dirty="0"/>
          </a:p>
          <a:p>
            <a:pPr marL="0" lvl="0" indent="0">
              <a:buNone/>
            </a:pPr>
            <a:r>
              <a:rPr lang="de-DE" sz="1600" b="1" dirty="0">
                <a:solidFill>
                  <a:srgbClr val="784D96"/>
                </a:solidFill>
              </a:rPr>
              <a:t>             Note</a:t>
            </a:r>
            <a:endParaRPr lang="de-DE" sz="1600" dirty="0">
              <a:solidFill>
                <a:srgbClr val="784D96"/>
              </a:solidFill>
            </a:endParaRPr>
          </a:p>
          <a:p>
            <a:pPr marL="0" lvl="0" indent="0">
              <a:buNone/>
            </a:pPr>
            <a:r>
              <a:rPr lang="de-DE" sz="1600" dirty="0">
                <a:solidFill>
                  <a:srgbClr val="000000"/>
                </a:solidFill>
              </a:rPr>
              <a:t>Click on the </a:t>
            </a:r>
            <a:r>
              <a:rPr lang="en-GB" sz="1600" dirty="0">
                <a:solidFill>
                  <a:srgbClr val="000000"/>
                </a:solidFill>
              </a:rPr>
              <a:t>thumbnails</a:t>
            </a:r>
            <a:r>
              <a:rPr lang="de-DE" sz="1600" dirty="0">
                <a:solidFill>
                  <a:srgbClr val="000000"/>
                </a:solidFill>
              </a:rPr>
              <a:t> to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0000"/>
                </a:solidFill>
              </a:rPr>
              <a:t>view the </a:t>
            </a:r>
            <a:r>
              <a:rPr lang="en-GB" sz="1600" dirty="0">
                <a:solidFill>
                  <a:srgbClr val="000000"/>
                </a:solidFill>
              </a:rPr>
              <a:t>images</a:t>
            </a:r>
            <a:r>
              <a:rPr lang="de-DE" sz="1600" dirty="0">
                <a:solidFill>
                  <a:srgbClr val="000000"/>
                </a:solidFill>
              </a:rPr>
              <a:t> in </a:t>
            </a:r>
            <a:r>
              <a:rPr lang="en-GB" sz="1600" dirty="0">
                <a:solidFill>
                  <a:srgbClr val="000000"/>
                </a:solidFill>
              </a:rPr>
              <a:t>full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size</a:t>
            </a:r>
          </a:p>
          <a:p>
            <a:pPr marL="0" lvl="0" indent="0">
              <a:buNone/>
            </a:pPr>
            <a:r>
              <a:rPr lang="de-DE" sz="16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SERVICE NOTES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653" y="4339738"/>
            <a:ext cx="1893094" cy="1456226"/>
          </a:xfrm>
          <a:prstGeom prst="rect">
            <a:avLst/>
          </a:prstGeom>
          <a:ln w="19050">
            <a:solidFill>
              <a:srgbClr val="784D96"/>
            </a:solidFill>
          </a:ln>
        </p:spPr>
      </p:pic>
      <p:cxnSp>
        <p:nvCxnSpPr>
          <p:cNvPr id="10" name="Gerade Verbindung mit Pfeil 9"/>
          <p:cNvCxnSpPr/>
          <p:nvPr/>
        </p:nvCxnSpPr>
        <p:spPr>
          <a:xfrm flipH="1">
            <a:off x="9855994" y="5391151"/>
            <a:ext cx="252412" cy="13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gerundetes Rechteck 8"/>
          <p:cNvSpPr/>
          <p:nvPr/>
        </p:nvSpPr>
        <p:spPr>
          <a:xfrm>
            <a:off x="6172200" y="4181302"/>
            <a:ext cx="5025044" cy="1853738"/>
          </a:xfrm>
          <a:prstGeom prst="round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588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CAMERA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CAMERA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998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CAMERA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en-US" dirty="0"/>
              <a:t>First you have to loosen the front cover. (Fig.1).</a:t>
            </a:r>
          </a:p>
          <a:p>
            <a:r>
              <a:rPr lang="en-US" dirty="0"/>
              <a:t>If you are only replacing the camera, it is only necessary to remove the front cover in the upper area.</a:t>
            </a:r>
          </a:p>
          <a:p>
            <a:r>
              <a:rPr lang="en-US" dirty="0">
                <a:solidFill>
                  <a:srgbClr val="FF0000"/>
                </a:solidFill>
              </a:rPr>
              <a:t>Note: Work slowly, the front cover is very fragile. 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33" name="M4" hidden="1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 hidden="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944"/>
            <a:ext cx="1042304" cy="694869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0" cy="69492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 hidden="1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 hidden="1"/>
          <p:cNvPicPr>
            <a:picLocks noGrp="1" noChangeAspect="1"/>
          </p:cNvPicPr>
          <p:nvPr>
            <p:ph type="pic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8453"/>
            <a:ext cx="6169115" cy="4112743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1"/>
            <a:ext cx="6169630" cy="4113087"/>
          </a:xfrm>
        </p:spPr>
      </p:pic>
      <p:grpSp>
        <p:nvGrpSpPr>
          <p:cNvPr id="66" name="Gruppe Schrauben" hidden="1"/>
          <p:cNvGrpSpPr/>
          <p:nvPr/>
        </p:nvGrpSpPr>
        <p:grpSpPr>
          <a:xfrm>
            <a:off x="6310421" y="1766810"/>
            <a:ext cx="3061233" cy="1666913"/>
            <a:chOff x="4867948" y="1202314"/>
            <a:chExt cx="3061235" cy="1666913"/>
          </a:xfrm>
        </p:grpSpPr>
        <p:sp>
          <p:nvSpPr>
            <p:cNvPr id="67" name="Ellipse 66"/>
            <p:cNvSpPr/>
            <p:nvPr/>
          </p:nvSpPr>
          <p:spPr>
            <a:xfrm>
              <a:off x="6145127" y="230552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093661" y="12683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867948" y="25812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419701" y="120231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7641183" y="226652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112637" y="128826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grpSp>
        <p:nvGrpSpPr>
          <p:cNvPr id="16" name="Gruppe Kabel" hidden="1"/>
          <p:cNvGrpSpPr/>
          <p:nvPr/>
        </p:nvGrpSpPr>
        <p:grpSpPr>
          <a:xfrm>
            <a:off x="6341726" y="2042340"/>
            <a:ext cx="3166518" cy="1213801"/>
            <a:chOff x="4997653" y="1630244"/>
            <a:chExt cx="3166520" cy="1213801"/>
          </a:xfrm>
        </p:grpSpPr>
        <p:sp>
          <p:nvSpPr>
            <p:cNvPr id="57" name="Ellipse 56"/>
            <p:cNvSpPr/>
            <p:nvPr/>
          </p:nvSpPr>
          <p:spPr>
            <a:xfrm>
              <a:off x="4997653" y="2556045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141653" y="204552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6036298" y="253366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635255" y="255045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846958" y="17087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036126" y="24456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876173" y="225730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436998" y="239084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662101" y="163024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7899412" y="2540377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44" name="Gruppe Flachbandkabel" hidden="1"/>
          <p:cNvGrpSpPr/>
          <p:nvPr/>
        </p:nvGrpSpPr>
        <p:grpSpPr>
          <a:xfrm>
            <a:off x="7411110" y="2228433"/>
            <a:ext cx="1879080" cy="1067634"/>
            <a:chOff x="6121037" y="1816337"/>
            <a:chExt cx="1879081" cy="1067634"/>
          </a:xfrm>
        </p:grpSpPr>
        <p:sp>
          <p:nvSpPr>
            <p:cNvPr id="45" name="Ellipse 44"/>
            <p:cNvSpPr/>
            <p:nvPr/>
          </p:nvSpPr>
          <p:spPr>
            <a:xfrm>
              <a:off x="6121037" y="202129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 hidden="1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 hidden="1"/>
            <p:cNvSpPr/>
            <p:nvPr/>
          </p:nvSpPr>
          <p:spPr>
            <a:xfrm>
              <a:off x="7094074" y="181646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070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CAMERA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camera is Glued in place and connected with a flat ribbon cable.</a:t>
            </a:r>
          </a:p>
          <a:p>
            <a:pPr lvl="0"/>
            <a:r>
              <a:rPr lang="en-US" dirty="0"/>
              <a:t>Carefully remove the camera from the housing. (Fig.2).</a:t>
            </a:r>
          </a:p>
          <a:p>
            <a:pPr lvl="0"/>
            <a:r>
              <a:rPr lang="de-DE" dirty="0"/>
              <a:t>Disconnect the flat ribbon cable.</a:t>
            </a:r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Step</a:t>
            </a:r>
          </a:p>
        </p:txBody>
      </p:sp>
      <p:sp>
        <p:nvSpPr>
          <p:cNvPr id="33" name="M4" hidden="1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 hidden="1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 hidden="1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944"/>
            <a:ext cx="1042304" cy="694869"/>
          </a:xfrm>
          <a:prstGeom prst="rect">
            <a:avLst/>
          </a:prstGeom>
        </p:spPr>
      </p:pic>
      <p:pic>
        <p:nvPicPr>
          <p:cNvPr id="32" name="Thumbnail 3" hidden="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1" cy="69492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 hidden="1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 hidden="1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 hidden="1"/>
          <p:cNvPicPr>
            <a:picLocks noGrp="1" noChangeAspect="1"/>
          </p:cNvPicPr>
          <p:nvPr>
            <p:ph type="pic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8453"/>
            <a:ext cx="6169115" cy="4112743"/>
          </a:xfrm>
        </p:spPr>
      </p:pic>
      <p:pic>
        <p:nvPicPr>
          <p:cNvPr id="31" name="Bild 3" hidden="1"/>
          <p:cNvPicPr>
            <a:picLocks noGrp="1" noChangeAspect="1"/>
          </p:cNvPicPr>
          <p:nvPr>
            <p:ph type="pic" idx="19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1"/>
            <a:ext cx="6169631" cy="4113087"/>
          </a:xfrm>
        </p:spPr>
      </p:pic>
      <p:grpSp>
        <p:nvGrpSpPr>
          <p:cNvPr id="66" name="Gruppe Schrauben" hidden="1"/>
          <p:cNvGrpSpPr/>
          <p:nvPr/>
        </p:nvGrpSpPr>
        <p:grpSpPr>
          <a:xfrm>
            <a:off x="6310421" y="1766810"/>
            <a:ext cx="3061233" cy="1666913"/>
            <a:chOff x="4867948" y="1202314"/>
            <a:chExt cx="3061235" cy="1666913"/>
          </a:xfrm>
        </p:grpSpPr>
        <p:sp>
          <p:nvSpPr>
            <p:cNvPr id="67" name="Ellipse 66"/>
            <p:cNvSpPr/>
            <p:nvPr/>
          </p:nvSpPr>
          <p:spPr>
            <a:xfrm>
              <a:off x="6145127" y="230552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093661" y="12683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867948" y="25812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419701" y="120231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7641183" y="226652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112637" y="128826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grpSp>
        <p:nvGrpSpPr>
          <p:cNvPr id="16" name="Gruppe Kabel" hidden="1"/>
          <p:cNvGrpSpPr/>
          <p:nvPr/>
        </p:nvGrpSpPr>
        <p:grpSpPr>
          <a:xfrm>
            <a:off x="6341726" y="2042340"/>
            <a:ext cx="3166518" cy="1213801"/>
            <a:chOff x="4997653" y="1630244"/>
            <a:chExt cx="3166520" cy="1213801"/>
          </a:xfrm>
        </p:grpSpPr>
        <p:sp>
          <p:nvSpPr>
            <p:cNvPr id="57" name="Ellipse 56"/>
            <p:cNvSpPr/>
            <p:nvPr/>
          </p:nvSpPr>
          <p:spPr>
            <a:xfrm>
              <a:off x="4997653" y="2556045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141653" y="204552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6036298" y="253366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635255" y="255045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846958" y="17087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036126" y="24456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876173" y="225730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436998" y="239084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662101" y="163024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7899412" y="2540377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44" name="Gruppe Kamera"/>
          <p:cNvGrpSpPr/>
          <p:nvPr/>
        </p:nvGrpSpPr>
        <p:grpSpPr>
          <a:xfrm>
            <a:off x="8106301" y="1190929"/>
            <a:ext cx="1183886" cy="2105138"/>
            <a:chOff x="6816231" y="778833"/>
            <a:chExt cx="1183887" cy="2105138"/>
          </a:xfrm>
        </p:grpSpPr>
        <p:sp>
          <p:nvSpPr>
            <p:cNvPr id="45" name="Ellipse 44"/>
            <p:cNvSpPr/>
            <p:nvPr/>
          </p:nvSpPr>
          <p:spPr>
            <a:xfrm>
              <a:off x="6816231" y="778833"/>
              <a:ext cx="835793" cy="785927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 hidden="1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 hidden="1"/>
            <p:cNvSpPr/>
            <p:nvPr/>
          </p:nvSpPr>
          <p:spPr>
            <a:xfrm>
              <a:off x="7094074" y="181646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453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LCD PANEL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Diffculity: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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LCD PANEL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80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LCD PANEL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r>
              <a:rPr lang="en-US" dirty="0"/>
              <a:t>The first thing you need to do is to remove the front cover. (Fig.1).</a:t>
            </a:r>
          </a:p>
          <a:p>
            <a:r>
              <a:rPr lang="en-US" dirty="0"/>
              <a:t>Starting at the top, then the sides and finally the bottom area. (Fig.2).</a:t>
            </a:r>
          </a:p>
          <a:p>
            <a:r>
              <a:rPr lang="en-US" dirty="0">
                <a:solidFill>
                  <a:srgbClr val="FF0000"/>
                </a:solidFill>
              </a:rPr>
              <a:t>Note: Work slowly, the front cover is very fragile. (Fig.3).</a:t>
            </a:r>
          </a:p>
          <a:p>
            <a:r>
              <a:rPr lang="en-US" dirty="0">
                <a:solidFill>
                  <a:srgbClr val="FF0000"/>
                </a:solidFill>
              </a:rPr>
              <a:t>Note: The cover is glued in the lower area. The double-sided adhesive tape must be renewed during installation.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33" name="M4" hidden="1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 hidden="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944"/>
            <a:ext cx="1042304" cy="694869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0" cy="69492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 hidden="1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 hidden="1"/>
          <p:cNvPicPr>
            <a:picLocks noGrp="1" noChangeAspect="1"/>
          </p:cNvPicPr>
          <p:nvPr>
            <p:ph type="pic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8453"/>
            <a:ext cx="6169115" cy="4112743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1"/>
            <a:ext cx="6169630" cy="4113087"/>
          </a:xfrm>
        </p:spPr>
      </p:pic>
      <p:grpSp>
        <p:nvGrpSpPr>
          <p:cNvPr id="66" name="Gruppe Schrauben" hidden="1"/>
          <p:cNvGrpSpPr/>
          <p:nvPr/>
        </p:nvGrpSpPr>
        <p:grpSpPr>
          <a:xfrm>
            <a:off x="6310421" y="1766810"/>
            <a:ext cx="3061233" cy="1666913"/>
            <a:chOff x="4867948" y="1202314"/>
            <a:chExt cx="3061235" cy="1666913"/>
          </a:xfrm>
        </p:grpSpPr>
        <p:sp>
          <p:nvSpPr>
            <p:cNvPr id="67" name="Ellipse 66"/>
            <p:cNvSpPr/>
            <p:nvPr/>
          </p:nvSpPr>
          <p:spPr>
            <a:xfrm>
              <a:off x="6145127" y="230552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093661" y="12683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867948" y="25812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419701" y="120231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7641183" y="226652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112637" y="128826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grpSp>
        <p:nvGrpSpPr>
          <p:cNvPr id="16" name="Gruppe Kabel" hidden="1"/>
          <p:cNvGrpSpPr/>
          <p:nvPr/>
        </p:nvGrpSpPr>
        <p:grpSpPr>
          <a:xfrm>
            <a:off x="6341726" y="2042340"/>
            <a:ext cx="3166518" cy="1213801"/>
            <a:chOff x="4997653" y="1630244"/>
            <a:chExt cx="3166520" cy="1213801"/>
          </a:xfrm>
        </p:grpSpPr>
        <p:sp>
          <p:nvSpPr>
            <p:cNvPr id="57" name="Ellipse 56"/>
            <p:cNvSpPr/>
            <p:nvPr/>
          </p:nvSpPr>
          <p:spPr>
            <a:xfrm>
              <a:off x="4997653" y="2556045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141653" y="204552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6036298" y="2533669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635255" y="255045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846958" y="17087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036126" y="24456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876173" y="225730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436998" y="239084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662101" y="163024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7899412" y="2540377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44" name="Gruppe Flachbandkabel" hidden="1"/>
          <p:cNvGrpSpPr/>
          <p:nvPr/>
        </p:nvGrpSpPr>
        <p:grpSpPr>
          <a:xfrm>
            <a:off x="7411110" y="2228433"/>
            <a:ext cx="1879080" cy="1067634"/>
            <a:chOff x="6121037" y="1816337"/>
            <a:chExt cx="1879081" cy="1067634"/>
          </a:xfrm>
        </p:grpSpPr>
        <p:sp>
          <p:nvSpPr>
            <p:cNvPr id="45" name="Ellipse 44"/>
            <p:cNvSpPr/>
            <p:nvPr/>
          </p:nvSpPr>
          <p:spPr>
            <a:xfrm>
              <a:off x="6121037" y="202129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 hidden="1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 hidden="1"/>
            <p:cNvSpPr/>
            <p:nvPr/>
          </p:nvSpPr>
          <p:spPr>
            <a:xfrm>
              <a:off x="7094074" y="181646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5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036273"/>
          </a:xfrm>
        </p:spPr>
        <p:txBody>
          <a:bodyPr>
            <a:normAutofit/>
          </a:bodyPr>
          <a:lstStyle/>
          <a:p>
            <a:pPr lvl="0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Note: The display is attached with 4 adhesive strips.</a:t>
            </a:r>
          </a:p>
          <a:p>
            <a:pPr lvl="0">
              <a:buBlip>
                <a:blip r:embed="rId3"/>
              </a:buBlip>
            </a:pPr>
            <a:r>
              <a:rPr lang="en-US" dirty="0"/>
              <a:t>Use a flat spatula to loosen the adhesive strips behind the display. (Fig.1).</a:t>
            </a:r>
          </a:p>
          <a:p>
            <a:pPr lvl="0">
              <a:buBlip>
                <a:blip r:embed="rId3"/>
              </a:buBlip>
            </a:pPr>
            <a:r>
              <a:rPr lang="en-US" dirty="0"/>
              <a:t>Place the supplied protective cloth on the keyboard so that you can place the display on it. (Fig.2).</a:t>
            </a:r>
          </a:p>
          <a:p>
            <a:pPr lvl="0">
              <a:buBlip>
                <a:blip r:embed="rId3"/>
              </a:buBlip>
            </a:pPr>
            <a:r>
              <a:rPr lang="en-US" dirty="0"/>
              <a:t>Disconnect the LCD cable from the panel. (Fig.3)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lvl="0"/>
            <a:endParaRPr lang="de-DE" dirty="0"/>
          </a:p>
          <a:p>
            <a:endParaRPr lang="de-DE" dirty="0"/>
          </a:p>
          <a:p>
            <a:pPr lvl="6"/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LCD PANEL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Step</a:t>
            </a:r>
          </a:p>
        </p:txBody>
      </p:sp>
      <p:sp>
        <p:nvSpPr>
          <p:cNvPr id="33" name="M4" hidden="1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 hidden="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944"/>
            <a:ext cx="1042304" cy="694869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0" cy="69492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 hidden="1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 hidden="1"/>
          <p:cNvPicPr>
            <a:picLocks noGrp="1" noChangeAspect="1"/>
          </p:cNvPicPr>
          <p:nvPr>
            <p:ph type="pic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8453"/>
            <a:ext cx="6169115" cy="4112743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1"/>
            <a:ext cx="6169630" cy="4113087"/>
          </a:xfrm>
        </p:spPr>
      </p:pic>
      <p:grpSp>
        <p:nvGrpSpPr>
          <p:cNvPr id="66" name="Gruppe Kabel"/>
          <p:cNvGrpSpPr/>
          <p:nvPr/>
        </p:nvGrpSpPr>
        <p:grpSpPr>
          <a:xfrm>
            <a:off x="6063693" y="2193925"/>
            <a:ext cx="3871486" cy="2291325"/>
            <a:chOff x="4867948" y="1202314"/>
            <a:chExt cx="3061235" cy="1666913"/>
          </a:xfrm>
        </p:grpSpPr>
        <p:sp>
          <p:nvSpPr>
            <p:cNvPr id="67" name="Ellipse 66" hidden="1"/>
            <p:cNvSpPr/>
            <p:nvPr/>
          </p:nvSpPr>
          <p:spPr>
            <a:xfrm>
              <a:off x="6145127" y="2305528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Ellipse 67" hidden="1"/>
            <p:cNvSpPr/>
            <p:nvPr/>
          </p:nvSpPr>
          <p:spPr>
            <a:xfrm>
              <a:off x="5093661" y="1268360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Ellipse 68" hidden="1"/>
            <p:cNvSpPr/>
            <p:nvPr/>
          </p:nvSpPr>
          <p:spPr>
            <a:xfrm>
              <a:off x="4867948" y="258122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Ellipse 69" hidden="1"/>
            <p:cNvSpPr/>
            <p:nvPr/>
          </p:nvSpPr>
          <p:spPr>
            <a:xfrm>
              <a:off x="7419701" y="120231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" name="Ellipse 70" hidden="1"/>
            <p:cNvSpPr/>
            <p:nvPr/>
          </p:nvSpPr>
          <p:spPr>
            <a:xfrm>
              <a:off x="7641183" y="226652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112637" y="128826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grpSp>
        <p:nvGrpSpPr>
          <p:cNvPr id="16" name="Gruppe Tuch"/>
          <p:cNvGrpSpPr/>
          <p:nvPr/>
        </p:nvGrpSpPr>
        <p:grpSpPr>
          <a:xfrm>
            <a:off x="6490427" y="787721"/>
            <a:ext cx="7341410" cy="1907568"/>
            <a:chOff x="7635255" y="1630244"/>
            <a:chExt cx="528918" cy="1208208"/>
          </a:xfrm>
        </p:grpSpPr>
        <p:sp>
          <p:nvSpPr>
            <p:cNvPr id="60" name="Ellipse 59"/>
            <p:cNvSpPr/>
            <p:nvPr/>
          </p:nvSpPr>
          <p:spPr>
            <a:xfrm>
              <a:off x="7635255" y="255045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" name="Ellipse 61" hidden="1"/>
            <p:cNvSpPr/>
            <p:nvPr/>
          </p:nvSpPr>
          <p:spPr>
            <a:xfrm>
              <a:off x="7876173" y="225730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Ellipse 63" hidden="1"/>
            <p:cNvSpPr/>
            <p:nvPr/>
          </p:nvSpPr>
          <p:spPr>
            <a:xfrm>
              <a:off x="7662101" y="1630244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Ellipse 64" hidden="1"/>
            <p:cNvSpPr/>
            <p:nvPr/>
          </p:nvSpPr>
          <p:spPr>
            <a:xfrm>
              <a:off x="7899412" y="2540377"/>
              <a:ext cx="183092" cy="19325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44" name="Gruppe Flachbandkabel" hidden="1"/>
          <p:cNvGrpSpPr/>
          <p:nvPr/>
        </p:nvGrpSpPr>
        <p:grpSpPr>
          <a:xfrm>
            <a:off x="7411110" y="2228433"/>
            <a:ext cx="1879080" cy="1067634"/>
            <a:chOff x="6121037" y="1816337"/>
            <a:chExt cx="1879081" cy="1067634"/>
          </a:xfrm>
        </p:grpSpPr>
        <p:sp>
          <p:nvSpPr>
            <p:cNvPr id="45" name="Ellipse 44"/>
            <p:cNvSpPr/>
            <p:nvPr/>
          </p:nvSpPr>
          <p:spPr>
            <a:xfrm>
              <a:off x="6121037" y="202129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 hidden="1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 hidden="1"/>
            <p:cNvSpPr/>
            <p:nvPr/>
          </p:nvSpPr>
          <p:spPr>
            <a:xfrm>
              <a:off x="7094074" y="181646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6553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BACK COVER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BACK COVER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438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BACK COVER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hlinkClick r:id="rId2" action="ppaction://hlinksldjump"/>
              </a:rPr>
              <a:t>Remove the Camera</a:t>
            </a:r>
            <a:endParaRPr lang="de-DE" dirty="0"/>
          </a:p>
          <a:p>
            <a:r>
              <a:rPr lang="de-DE" dirty="0">
                <a:hlinkClick r:id="rId3" action="ppaction://hlinksldjump"/>
              </a:rPr>
              <a:t>Remove the LCD Panel</a:t>
            </a:r>
            <a:endParaRPr lang="de-DE" dirty="0"/>
          </a:p>
          <a:p>
            <a:r>
              <a:rPr lang="en-US" dirty="0"/>
              <a:t>Disconnect the webcam cable, two WLAN antennas and one LTE antenna. (Fig.1).</a:t>
            </a:r>
          </a:p>
          <a:p>
            <a:r>
              <a:rPr lang="en-US" dirty="0"/>
              <a:t>Unscrew 3 screws (black, M2.5x2.5/PH1) from the hinges.    (Fig.2).</a:t>
            </a:r>
          </a:p>
          <a:p>
            <a:r>
              <a:rPr lang="en-US" dirty="0"/>
              <a:t>Now the back cover can be removed to the rear. (Fig.3).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33" name="M4" hidden="1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Thumbnail 4" hidden="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7" y="5173944"/>
            <a:ext cx="1042304" cy="694869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7" y="5173915"/>
            <a:ext cx="1042390" cy="694926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 hidden="1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9" name="Bild 4" hidden="1"/>
          <p:cNvPicPr>
            <a:picLocks noGrp="1" noChangeAspect="1"/>
          </p:cNvPicPr>
          <p:nvPr>
            <p:ph type="pic" idx="20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2" y="988453"/>
            <a:ext cx="6169115" cy="4112743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84" y="988281"/>
            <a:ext cx="6169630" cy="4113086"/>
          </a:xfrm>
        </p:spPr>
      </p:pic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grpSp>
        <p:nvGrpSpPr>
          <p:cNvPr id="52" name="Gruppe Schrauben"/>
          <p:cNvGrpSpPr/>
          <p:nvPr/>
        </p:nvGrpSpPr>
        <p:grpSpPr>
          <a:xfrm>
            <a:off x="5512191" y="2441201"/>
            <a:ext cx="5671624" cy="1067634"/>
            <a:chOff x="5942400" y="1816337"/>
            <a:chExt cx="5671627" cy="1067634"/>
          </a:xfrm>
        </p:grpSpPr>
        <p:sp>
          <p:nvSpPr>
            <p:cNvPr id="53" name="Ellipse 52"/>
            <p:cNvSpPr/>
            <p:nvPr/>
          </p:nvSpPr>
          <p:spPr>
            <a:xfrm>
              <a:off x="5942400" y="1941875"/>
              <a:ext cx="758043" cy="521106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Ellipse 53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Ellipse 54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Ellipse 55" hidden="1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Ellipse 60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Ellipse 72"/>
            <p:cNvSpPr/>
            <p:nvPr/>
          </p:nvSpPr>
          <p:spPr>
            <a:xfrm>
              <a:off x="10803073" y="1942752"/>
              <a:ext cx="810954" cy="604816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4" y="995977"/>
            <a:ext cx="6146544" cy="4097696"/>
          </a:xfrm>
        </p:spPr>
      </p:pic>
      <p:grpSp>
        <p:nvGrpSpPr>
          <p:cNvPr id="44" name="Gruppe Kabel" hidden="1"/>
          <p:cNvGrpSpPr/>
          <p:nvPr/>
        </p:nvGrpSpPr>
        <p:grpSpPr>
          <a:xfrm>
            <a:off x="6440830" y="3044824"/>
            <a:ext cx="1879080" cy="1067634"/>
            <a:chOff x="6121037" y="1816337"/>
            <a:chExt cx="1879081" cy="1067634"/>
          </a:xfrm>
        </p:grpSpPr>
        <p:sp>
          <p:nvSpPr>
            <p:cNvPr id="45" name="Ellipse 44"/>
            <p:cNvSpPr/>
            <p:nvPr/>
          </p:nvSpPr>
          <p:spPr>
            <a:xfrm>
              <a:off x="6121037" y="2021296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 hidden="1"/>
            <p:cNvSpPr/>
            <p:nvPr/>
          </p:nvSpPr>
          <p:spPr>
            <a:xfrm>
              <a:off x="7707613" y="259597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7130669" y="2264012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 hidden="1"/>
            <p:cNvSpPr/>
            <p:nvPr/>
          </p:nvSpPr>
          <p:spPr>
            <a:xfrm>
              <a:off x="7712118" y="1816337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 hidden="1"/>
            <p:cNvSpPr/>
            <p:nvPr/>
          </p:nvSpPr>
          <p:spPr>
            <a:xfrm>
              <a:off x="6950074" y="2555843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 hidden="1"/>
            <p:cNvSpPr/>
            <p:nvPr/>
          </p:nvSpPr>
          <p:spPr>
            <a:xfrm>
              <a:off x="7094074" y="1816461"/>
              <a:ext cx="288000" cy="288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2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SPARE PARTS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1200"/>
          </a:xfrm>
        </p:spPr>
        <p:txBody>
          <a:bodyPr>
            <a:normAutofit/>
          </a:bodyPr>
          <a:lstStyle/>
          <a:p>
            <a:r>
              <a:rPr lang="de-DE" dirty="0"/>
              <a:t>TERRA MOBILE 1500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SPARE PARTS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68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719"/>
          </a:xfrm>
        </p:spPr>
        <p:txBody>
          <a:bodyPr/>
          <a:lstStyle/>
          <a:p>
            <a:r>
              <a:rPr lang="de-DE" dirty="0"/>
              <a:t>Spare Parts TERRA MOBILE 1500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SPARE PARTS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39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07849"/>
              </p:ext>
            </p:extLst>
          </p:nvPr>
        </p:nvGraphicFramePr>
        <p:xfrm>
          <a:off x="901123" y="1344703"/>
          <a:ext cx="3943350" cy="471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119">
                  <a:extLst>
                    <a:ext uri="{9D8B030D-6E8A-4147-A177-3AD203B41FA5}">
                      <a16:colId xmlns:a16="http://schemas.microsoft.com/office/drawing/2014/main" val="2575661960"/>
                    </a:ext>
                  </a:extLst>
                </a:gridCol>
                <a:gridCol w="2766231">
                  <a:extLst>
                    <a:ext uri="{9D8B030D-6E8A-4147-A177-3AD203B41FA5}">
                      <a16:colId xmlns:a16="http://schemas.microsoft.com/office/drawing/2014/main" val="831512037"/>
                    </a:ext>
                  </a:extLst>
                </a:gridCol>
              </a:tblGrid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number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96696474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1480486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Power supply  65W EU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189929118"/>
                  </a:ext>
                </a:extLst>
              </a:tr>
              <a:tr h="29619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Antenna LTE (1)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20151845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Antenna LTE (2) 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96807750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Battery 36Wh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401674803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Bottom Case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4226292713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CMOS Battery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064799049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CPU Fan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28138582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HDD Bracket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51605484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HDD Cable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34200154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Hinge (L)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740289502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Hinge (R)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3293051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Keyboard Multi-Colour [CH]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63385194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Keyboard Multi-Colour [DE]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02909228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Keyboard Multi-Colour [FR]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08307334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Keyboard Multi-Colour [UK]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15855884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1480222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Keyboard Multi-Colour [US]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4251008647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Back Cover (Cover A)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740444444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17361"/>
              </p:ext>
            </p:extLst>
          </p:nvPr>
        </p:nvGraphicFramePr>
        <p:xfrm>
          <a:off x="5767186" y="1344703"/>
          <a:ext cx="3943350" cy="4158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119">
                  <a:extLst>
                    <a:ext uri="{9D8B030D-6E8A-4147-A177-3AD203B41FA5}">
                      <a16:colId xmlns:a16="http://schemas.microsoft.com/office/drawing/2014/main" val="2575661960"/>
                    </a:ext>
                  </a:extLst>
                </a:gridCol>
                <a:gridCol w="2766231">
                  <a:extLst>
                    <a:ext uri="{9D8B030D-6E8A-4147-A177-3AD203B41FA5}">
                      <a16:colId xmlns:a16="http://schemas.microsoft.com/office/drawing/2014/main" val="831512037"/>
                    </a:ext>
                  </a:extLst>
                </a:gridCol>
              </a:tblGrid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 number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82072017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Cable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18992911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Display 15.6" FHD (eDP)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20151845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LCD Front Cover (Cover B)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818261043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Mainboard (Ryzen 5-4500U)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914925413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E1080642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Mainboard (</a:t>
                      </a: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Ryzen 5-5500U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884805676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Power Switch 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50355791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Screw M2x5mm Nylok for Bottom Case 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813718484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Speaker (L)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302519651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Speaker (R)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227832390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Thermal Pad for M.2 SDD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49008104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 Case (Cover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C) incl. Touchpad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45244448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Webcam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965428599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Webcam cable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501049299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E1080594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 I/O Board Realtek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1206719838"/>
                  </a:ext>
                </a:extLst>
              </a:tr>
              <a:tr h="2598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E1080625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 I/O Board  O²Micro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25284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79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BOTTOM CASE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BOTTOM CASE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62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BOTTOM CASE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de-DE" dirty="0">
                <a:solidFill>
                  <a:srgbClr val="FF0000"/>
                </a:solidFill>
              </a:rPr>
              <a:t>Before you start, turn off the Notebook! and remove the power supply.</a:t>
            </a:r>
          </a:p>
          <a:p>
            <a:pPr lvl="0"/>
            <a:r>
              <a:rPr lang="de-DE" dirty="0"/>
              <a:t>Remove the 8 screws (M2x5/PH1). (</a:t>
            </a:r>
            <a:r>
              <a:rPr lang="en-GB" dirty="0"/>
              <a:t>Fig</a:t>
            </a:r>
            <a:r>
              <a:rPr lang="de-DE" dirty="0"/>
              <a:t>.1).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Unscrew 4 front screws (M2x5/PH1) . The screws are angled approx. 35° outwards. (Fig.2).</a:t>
            </a:r>
          </a:p>
          <a:p>
            <a:pPr>
              <a:buBlip>
                <a:blip r:embed="rId2"/>
              </a:buBlip>
            </a:pPr>
            <a:r>
              <a:rPr lang="en-US" dirty="0"/>
              <a:t>Lift up and remove the bottom case. (Fig.3).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For all other tasks, disconnect the cable connection between the battery and the mainboard. (Fig.4).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33" name="M4"/>
          <p:cNvSpPr/>
          <p:nvPr/>
        </p:nvSpPr>
        <p:spPr>
          <a:xfrm>
            <a:off x="8487428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M3"/>
          <p:cNvSpPr/>
          <p:nvPr/>
        </p:nvSpPr>
        <p:spPr>
          <a:xfrm>
            <a:off x="7372096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Thumbnail 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17" y="5173770"/>
            <a:ext cx="1042825" cy="695217"/>
          </a:xfrm>
          <a:prstGeom prst="rect">
            <a:avLst/>
          </a:prstGeom>
        </p:spPr>
      </p:pic>
      <p:pic>
        <p:nvPicPr>
          <p:cNvPr id="32" name="Thumbnail 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07" y="5173770"/>
            <a:ext cx="1042571" cy="695217"/>
          </a:xfrm>
          <a:prstGeom prst="rect">
            <a:avLst/>
          </a:prstGeom>
        </p:spPr>
      </p:pic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5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9029" r="9029" b="9029"/>
          <a:stretch/>
        </p:blipFill>
        <p:spPr>
          <a:xfrm>
            <a:off x="5180715" y="5173770"/>
            <a:ext cx="1042825" cy="695217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idx="2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Bild 4"/>
          <p:cNvPicPr>
            <a:picLocks noGrp="1" noChangeAspect="1"/>
          </p:cNvPicPr>
          <p:nvPr>
            <p:ph type="pic" idx="20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pic>
        <p:nvPicPr>
          <p:cNvPr id="31" name="Bild 3"/>
          <p:cNvPicPr>
            <a:picLocks noGrp="1" noChangeAspect="1"/>
          </p:cNvPicPr>
          <p:nvPr>
            <p:ph type="pic" idx="19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50" y="987425"/>
            <a:ext cx="6170699" cy="4114800"/>
          </a:xfrm>
        </p:spPr>
      </p:pic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25" y="987425"/>
            <a:ext cx="6172200" cy="4114800"/>
          </a:xfrm>
        </p:spPr>
      </p:pic>
      <p:grpSp>
        <p:nvGrpSpPr>
          <p:cNvPr id="16" name="Gruppe vordere Schrauben"/>
          <p:cNvGrpSpPr/>
          <p:nvPr/>
        </p:nvGrpSpPr>
        <p:grpSpPr>
          <a:xfrm>
            <a:off x="7411110" y="2569950"/>
            <a:ext cx="3896695" cy="2345064"/>
            <a:chOff x="7028598" y="2418759"/>
            <a:chExt cx="3896695" cy="2345064"/>
          </a:xfrm>
        </p:grpSpPr>
        <p:sp>
          <p:nvSpPr>
            <p:cNvPr id="57" name="Ellipse 56"/>
            <p:cNvSpPr/>
            <p:nvPr/>
          </p:nvSpPr>
          <p:spPr>
            <a:xfrm>
              <a:off x="7028598" y="2418759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0560769" y="4399299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776717" y="2854615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9084394" y="3562375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6427" r="6502" b="6427"/>
          <a:stretch/>
        </p:blipFill>
        <p:spPr>
          <a:xfrm>
            <a:off x="5202194" y="992488"/>
            <a:ext cx="6146544" cy="4104674"/>
          </a:xfrm>
        </p:spPr>
      </p:pic>
      <p:grpSp>
        <p:nvGrpSpPr>
          <p:cNvPr id="13" name="Gruppe Schrauben"/>
          <p:cNvGrpSpPr/>
          <p:nvPr/>
        </p:nvGrpSpPr>
        <p:grpSpPr>
          <a:xfrm>
            <a:off x="5735423" y="1298746"/>
            <a:ext cx="5311646" cy="3430224"/>
            <a:chOff x="5735423" y="1298746"/>
            <a:chExt cx="5311646" cy="3430224"/>
          </a:xfrm>
        </p:grpSpPr>
        <p:sp>
          <p:nvSpPr>
            <p:cNvPr id="8" name="Ellipse 7"/>
            <p:cNvSpPr/>
            <p:nvPr/>
          </p:nvSpPr>
          <p:spPr>
            <a:xfrm>
              <a:off x="5793904" y="1346372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220551" y="1417809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9102382" y="1417809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10578757" y="1298746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Ellipse 47" hidden="1"/>
            <p:cNvSpPr/>
            <p:nvPr/>
          </p:nvSpPr>
          <p:spPr>
            <a:xfrm>
              <a:off x="5735423" y="4364446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10682545" y="2863162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Ellipse 46" hidden="1"/>
            <p:cNvSpPr/>
            <p:nvPr/>
          </p:nvSpPr>
          <p:spPr>
            <a:xfrm>
              <a:off x="10606388" y="4364446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735423" y="2680900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7299326" y="3064726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8949683" y="3064726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" name="Ellipse 51" hidden="1"/>
            <p:cNvSpPr/>
            <p:nvPr/>
          </p:nvSpPr>
          <p:spPr>
            <a:xfrm>
              <a:off x="7282848" y="4327762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Ellipse 52" hidden="1"/>
            <p:cNvSpPr/>
            <p:nvPr/>
          </p:nvSpPr>
          <p:spPr>
            <a:xfrm>
              <a:off x="9169443" y="4327762"/>
              <a:ext cx="364524" cy="364524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9336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33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BATTERY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BATTERY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81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BATTERY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 and remove the power supply.</a:t>
            </a:r>
          </a:p>
          <a:p>
            <a:pPr lvl="0"/>
            <a:r>
              <a:rPr lang="de-DE" dirty="0">
                <a:hlinkClick r:id="rId3" action="ppaction://hlinksldjump"/>
              </a:rPr>
              <a:t>Remove the Bottom Case</a:t>
            </a:r>
            <a:endParaRPr lang="de-DE" dirty="0"/>
          </a:p>
          <a:p>
            <a:r>
              <a:rPr lang="en-US" dirty="0"/>
              <a:t>Disconnect the cable to the mainboard. (Fig.1).</a:t>
            </a:r>
          </a:p>
          <a:p>
            <a:r>
              <a:rPr lang="en-US" dirty="0"/>
              <a:t>Remove the 4 screws (</a:t>
            </a:r>
            <a:r>
              <a:rPr lang="en-US"/>
              <a:t>M2x4) </a:t>
            </a:r>
            <a:r>
              <a:rPr lang="en-US" dirty="0"/>
              <a:t>(Fig.2).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5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5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grpSp>
        <p:nvGrpSpPr>
          <p:cNvPr id="16" name="Gruppe vordere Schrauben"/>
          <p:cNvGrpSpPr/>
          <p:nvPr/>
        </p:nvGrpSpPr>
        <p:grpSpPr>
          <a:xfrm>
            <a:off x="7522260" y="3137008"/>
            <a:ext cx="2612340" cy="1309516"/>
            <a:chOff x="7522260" y="3137008"/>
            <a:chExt cx="2612340" cy="1309516"/>
          </a:xfrm>
        </p:grpSpPr>
        <p:sp>
          <p:nvSpPr>
            <p:cNvPr id="57" name="Ellipse 56"/>
            <p:cNvSpPr/>
            <p:nvPr/>
          </p:nvSpPr>
          <p:spPr>
            <a:xfrm>
              <a:off x="7765535" y="3137008"/>
              <a:ext cx="254000" cy="254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9880600" y="4191108"/>
              <a:ext cx="254000" cy="254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7522260" y="4192524"/>
              <a:ext cx="254000" cy="254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9859705" y="3144774"/>
              <a:ext cx="254000" cy="254000"/>
            </a:xfrm>
            <a:prstGeom prst="ellipse">
              <a:avLst/>
            </a:prstGeom>
            <a:noFill/>
            <a:ln w="38100">
              <a:solidFill>
                <a:srgbClr val="E63C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4" y="995977"/>
            <a:ext cx="6146544" cy="4097696"/>
          </a:xfrm>
        </p:spPr>
      </p:pic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312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REMOVE THE M.2 SSD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de-DE" dirty="0"/>
              <a:t>TERRA MOBILE 1500</a:t>
            </a:r>
          </a:p>
          <a:p>
            <a:r>
              <a:rPr lang="de-DE" dirty="0"/>
              <a:t>Difficulty: </a:t>
            </a:r>
            <a:r>
              <a:rPr lang="de-DE" dirty="0">
                <a:solidFill>
                  <a:srgbClr val="784D96"/>
                </a:solidFill>
                <a:sym typeface="Wingdings 2" panose="05020102010507070707" pitchFamily="18" charset="2"/>
              </a:rPr>
              <a:t></a:t>
            </a:r>
            <a:endParaRPr lang="de-DE" dirty="0">
              <a:solidFill>
                <a:srgbClr val="784D9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M.2 SSD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66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AA3-C96A-44FD-8008-FD7B37EC54AC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REMOVE THE M.2 SSD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April 2022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en-US" dirty="0">
                <a:solidFill>
                  <a:srgbClr val="FF0000"/>
                </a:solidFill>
              </a:rPr>
              <a:t>Before you start, switch off the Notebook! and remove the power supply.</a:t>
            </a:r>
          </a:p>
          <a:p>
            <a:pPr lvl="0"/>
            <a:r>
              <a:rPr lang="de-DE" dirty="0">
                <a:hlinkClick r:id="rId3" action="ppaction://hlinksldjump"/>
              </a:rPr>
              <a:t>Remove the Bottom Case</a:t>
            </a:r>
            <a:endParaRPr lang="de-DE" dirty="0"/>
          </a:p>
          <a:p>
            <a:r>
              <a:rPr lang="en-US" u="sng" dirty="0">
                <a:solidFill>
                  <a:schemeClr val="accent1"/>
                </a:solidFill>
                <a:hlinkClick r:id="rId4" action="ppaction://hlinksldjump"/>
              </a:rPr>
              <a:t>Disconnect the cable from the battery</a:t>
            </a:r>
            <a:endParaRPr lang="en-US" u="sng" dirty="0">
              <a:solidFill>
                <a:schemeClr val="accent1"/>
              </a:solidFill>
            </a:endParaRPr>
          </a:p>
          <a:p>
            <a:r>
              <a:rPr lang="en-US" dirty="0"/>
              <a:t>Undo the screw (M2x2/PH0) and then remove the M.2 SSD. (Fig.1).</a:t>
            </a:r>
          </a:p>
          <a:p>
            <a:r>
              <a:rPr lang="en-US" dirty="0"/>
              <a:t>The cooling pad below the SSD  has to be transferd over. (Fig.2). </a:t>
            </a:r>
          </a:p>
          <a:p>
            <a:r>
              <a:rPr lang="en-US" dirty="0">
                <a:solidFill>
                  <a:srgbClr val="FF0000"/>
                </a:solidFill>
              </a:rPr>
              <a:t>M.2 NVMe SSD’s are not displayed in the boot manager if no (OS) operating system is installed.</a:t>
            </a:r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Step</a:t>
            </a:r>
          </a:p>
        </p:txBody>
      </p:sp>
      <p:sp>
        <p:nvSpPr>
          <p:cNvPr id="20" name="M2"/>
          <p:cNvSpPr/>
          <p:nvPr/>
        </p:nvSpPr>
        <p:spPr>
          <a:xfrm>
            <a:off x="6256764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M1"/>
          <p:cNvSpPr/>
          <p:nvPr/>
        </p:nvSpPr>
        <p:spPr>
          <a:xfrm>
            <a:off x="5141432" y="5137318"/>
            <a:ext cx="1123606" cy="774000"/>
          </a:xfrm>
          <a:prstGeom prst="rect">
            <a:avLst/>
          </a:prstGeom>
          <a:solidFill>
            <a:srgbClr val="784D9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0" name="Thumbnail 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8" y="5173770"/>
            <a:ext cx="1042824" cy="695216"/>
          </a:xfrm>
          <a:prstGeom prst="rect">
            <a:avLst/>
          </a:prstGeom>
        </p:spPr>
      </p:pic>
      <p:pic>
        <p:nvPicPr>
          <p:cNvPr id="28" name="Thumbnail 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5" y="5173770"/>
            <a:ext cx="1042824" cy="695216"/>
          </a:xfrm>
          <a:prstGeom prst="rect">
            <a:avLst/>
          </a:prstGeom>
        </p:spPr>
      </p:pic>
      <p:sp>
        <p:nvSpPr>
          <p:cNvPr id="22" name="1"/>
          <p:cNvSpPr/>
          <p:nvPr/>
        </p:nvSpPr>
        <p:spPr>
          <a:xfrm>
            <a:off x="5180715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1</a:t>
            </a:r>
            <a:endParaRPr lang="de-DE" dirty="0"/>
          </a:p>
        </p:txBody>
      </p:sp>
      <p:sp>
        <p:nvSpPr>
          <p:cNvPr id="23" name="2"/>
          <p:cNvSpPr/>
          <p:nvPr/>
        </p:nvSpPr>
        <p:spPr>
          <a:xfrm>
            <a:off x="6294817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2</a:t>
            </a:r>
            <a:endParaRPr lang="de-DE" dirty="0"/>
          </a:p>
        </p:txBody>
      </p:sp>
      <p:sp>
        <p:nvSpPr>
          <p:cNvPr id="24" name="3"/>
          <p:cNvSpPr/>
          <p:nvPr/>
        </p:nvSpPr>
        <p:spPr>
          <a:xfrm>
            <a:off x="7411110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3</a:t>
            </a:r>
            <a:endParaRPr lang="de-DE" dirty="0"/>
          </a:p>
        </p:txBody>
      </p:sp>
      <p:sp>
        <p:nvSpPr>
          <p:cNvPr id="34" name="4"/>
          <p:cNvSpPr/>
          <p:nvPr/>
        </p:nvSpPr>
        <p:spPr>
          <a:xfrm>
            <a:off x="8525482" y="576098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600" b="1" dirty="0"/>
              <a:t>4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idx="21"/>
          </p:nvPr>
        </p:nvSpPr>
        <p:spPr/>
      </p:sp>
      <p:pic>
        <p:nvPicPr>
          <p:cNvPr id="29" name="Bild 2"/>
          <p:cNvPicPr>
            <a:picLocks noGrp="1" noChangeAspect="1"/>
          </p:cNvPicPr>
          <p:nvPr>
            <p:ph type="pic" idx="18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87425"/>
            <a:ext cx="6172200" cy="4114800"/>
          </a:xfrm>
        </p:spPr>
      </p:pic>
      <p:sp>
        <p:nvSpPr>
          <p:cNvPr id="59" name="Kreis Kühlpad"/>
          <p:cNvSpPr/>
          <p:nvPr/>
        </p:nvSpPr>
        <p:spPr>
          <a:xfrm>
            <a:off x="6051550" y="2982862"/>
            <a:ext cx="836233" cy="419100"/>
          </a:xfrm>
          <a:prstGeom prst="ellipse">
            <a:avLst/>
          </a:prstGeom>
          <a:noFill/>
          <a:ln w="38100">
            <a:solidFill>
              <a:srgbClr val="E63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7" name="Bild 1"/>
          <p:cNvPicPr>
            <a:picLocks noGrp="1" noChangeAspect="1"/>
          </p:cNvPicPr>
          <p:nvPr>
            <p:ph type="pic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4" y="995977"/>
            <a:ext cx="6146544" cy="4097696"/>
          </a:xfrm>
        </p:spPr>
      </p:pic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Kreis Schraube"/>
          <p:cNvSpPr/>
          <p:nvPr/>
        </p:nvSpPr>
        <p:spPr>
          <a:xfrm>
            <a:off x="6973932" y="3097900"/>
            <a:ext cx="239668" cy="239668"/>
          </a:xfrm>
          <a:prstGeom prst="ellipse">
            <a:avLst/>
          </a:prstGeom>
          <a:noFill/>
          <a:ln w="38100">
            <a:solidFill>
              <a:srgbClr val="E63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6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1" grpId="0" animBg="1"/>
      <p:bldP spid="31" grpId="1" animBg="1"/>
      <p:bldP spid="31" grpId="2" animBg="1"/>
      <p:bldP spid="31" grpId="3" animBg="1"/>
    </p:bldLst>
  </p:timing>
</p:sld>
</file>

<file path=ppt/theme/theme1.xml><?xml version="1.0" encoding="utf-8"?>
<a:theme xmlns:a="http://schemas.openxmlformats.org/drawingml/2006/main" name="Office">
  <a:themeElements>
    <a:clrScheme name="WORTMANN A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30A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7030A0"/>
      </a:hlink>
      <a:folHlink>
        <a:srgbClr val="7030A0"/>
      </a:folHlink>
    </a:clrScheme>
    <a:fontScheme name="WORTMANN AG">
      <a:majorFont>
        <a:latin typeface="DIN Offc Pro"/>
        <a:ea typeface=""/>
        <a:cs typeface=""/>
      </a:majorFont>
      <a:minorFont>
        <a:latin typeface="DIN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2181</Words>
  <Application>Microsoft Office PowerPoint</Application>
  <PresentationFormat>Breitbild</PresentationFormat>
  <Paragraphs>478</Paragraphs>
  <Slides>39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3" baseType="lpstr">
      <vt:lpstr>Calibri</vt:lpstr>
      <vt:lpstr>DIN Offc Pro</vt:lpstr>
      <vt:lpstr>Arial</vt:lpstr>
      <vt:lpstr>Office</vt:lpstr>
      <vt:lpstr>Service Manual TERRA MOBILE 1500</vt:lpstr>
      <vt:lpstr>Contents</vt:lpstr>
      <vt:lpstr>SERVICE NOTES</vt:lpstr>
      <vt:lpstr>REMOVE THE BOTTOM CASE</vt:lpstr>
      <vt:lpstr>1. Step</vt:lpstr>
      <vt:lpstr>REMOVE THE BATTERY</vt:lpstr>
      <vt:lpstr>1. Step</vt:lpstr>
      <vt:lpstr>REMOVE THE M.2 SSD</vt:lpstr>
      <vt:lpstr>1. Step</vt:lpstr>
      <vt:lpstr>REMOVE THE 2.5“ SSD</vt:lpstr>
      <vt:lpstr>1. Step</vt:lpstr>
      <vt:lpstr>REMOVE THE RAM</vt:lpstr>
      <vt:lpstr>1. Step</vt:lpstr>
      <vt:lpstr>LTE MODULE INSTALLATION</vt:lpstr>
      <vt:lpstr>1. Step</vt:lpstr>
      <vt:lpstr>REMOVE THE  WLAN MODULE</vt:lpstr>
      <vt:lpstr>1. Step</vt:lpstr>
      <vt:lpstr>REMOVE THE  CMOS BATTERY</vt:lpstr>
      <vt:lpstr>1. Step</vt:lpstr>
      <vt:lpstr>REMOVE THE CPU FAN / HEATSINK</vt:lpstr>
      <vt:lpstr>1. Step</vt:lpstr>
      <vt:lpstr>REMOVE THE KEYBOARD</vt:lpstr>
      <vt:lpstr>1. Step</vt:lpstr>
      <vt:lpstr>REMOVE THE MAINBOARD</vt:lpstr>
      <vt:lpstr>1. Step</vt:lpstr>
      <vt:lpstr>REMOVE THE TOP CASE</vt:lpstr>
      <vt:lpstr>1. Step</vt:lpstr>
      <vt:lpstr>2. Step</vt:lpstr>
      <vt:lpstr>3. Step</vt:lpstr>
      <vt:lpstr>REMOVE THE CAMERA</vt:lpstr>
      <vt:lpstr>1. Step</vt:lpstr>
      <vt:lpstr>2. Step</vt:lpstr>
      <vt:lpstr>REMOVE THE LCD PANEL</vt:lpstr>
      <vt:lpstr>1. Step</vt:lpstr>
      <vt:lpstr>2. Step</vt:lpstr>
      <vt:lpstr>REMOVE THE BACK COVER</vt:lpstr>
      <vt:lpstr>1. Step</vt:lpstr>
      <vt:lpstr>SPARE PARTS</vt:lpstr>
      <vt:lpstr>Spare Parts TERRA MOBILE 1500</vt:lpstr>
    </vt:vector>
  </TitlesOfParts>
  <Company>Wortmann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Ray Burgess</dc:creator>
  <cp:lastModifiedBy>Tjark Spreen</cp:lastModifiedBy>
  <cp:revision>804</cp:revision>
  <cp:lastPrinted>2019-05-10T08:57:26Z</cp:lastPrinted>
  <dcterms:created xsi:type="dcterms:W3CDTF">2019-05-09T10:12:02Z</dcterms:created>
  <dcterms:modified xsi:type="dcterms:W3CDTF">2022-04-27T11:07:02Z</dcterms:modified>
</cp:coreProperties>
</file>