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4" r:id="rId2"/>
    <p:sldId id="261" r:id="rId3"/>
    <p:sldId id="291" r:id="rId4"/>
    <p:sldId id="262" r:id="rId5"/>
    <p:sldId id="259" r:id="rId6"/>
    <p:sldId id="32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89" r:id="rId21"/>
    <p:sldId id="282" r:id="rId22"/>
    <p:sldId id="283" r:id="rId23"/>
    <p:sldId id="284" r:id="rId24"/>
    <p:sldId id="290" r:id="rId25"/>
    <p:sldId id="288" r:id="rId26"/>
    <p:sldId id="292" r:id="rId27"/>
    <p:sldId id="294" r:id="rId28"/>
    <p:sldId id="293" r:id="rId29"/>
    <p:sldId id="299" r:id="rId30"/>
    <p:sldId id="295" r:id="rId31"/>
    <p:sldId id="296" r:id="rId32"/>
    <p:sldId id="297" r:id="rId33"/>
    <p:sldId id="298" r:id="rId34"/>
    <p:sldId id="300" r:id="rId35"/>
    <p:sldId id="301" r:id="rId36"/>
    <p:sldId id="302" r:id="rId37"/>
    <p:sldId id="303" r:id="rId38"/>
    <p:sldId id="304" r:id="rId39"/>
    <p:sldId id="307" r:id="rId40"/>
    <p:sldId id="305" r:id="rId41"/>
    <p:sldId id="306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3" r:id="rId57"/>
    <p:sldId id="324" r:id="rId58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DIN Offc Pro" panose="020B0504020101020102" pitchFamily="34" charset="0"/>
      <p:regular r:id="rId65"/>
      <p:bold r:id="rId66"/>
      <p:italic r:id="rId67"/>
      <p:boldItalic r:id="rId6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D96"/>
    <a:srgbClr val="898989"/>
    <a:srgbClr val="E63C14"/>
    <a:srgbClr val="572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8" autoAdjust="0"/>
    <p:restoredTop sz="94661" autoAdjust="0"/>
  </p:normalViewPr>
  <p:slideViewPr>
    <p:cSldViewPr snapToGrid="0">
      <p:cViewPr varScale="1">
        <p:scale>
          <a:sx n="154" d="100"/>
          <a:sy n="154" d="100"/>
        </p:scale>
        <p:origin x="894" y="132"/>
      </p:cViewPr>
      <p:guideLst/>
    </p:cSldViewPr>
  </p:slideViewPr>
  <p:outlineViewPr>
    <p:cViewPr>
      <p:scale>
        <a:sx n="33" d="100"/>
        <a:sy n="33" d="100"/>
      </p:scale>
      <p:origin x="0" y="-41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771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3853" y="0"/>
            <a:ext cx="2972547" cy="45771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B282FC7-71B2-4C3C-BF08-57EFC9218A40}" type="datetimeFigureOut">
              <a:rPr lang="de-DE" smtClean="0"/>
              <a:t>27.04.2022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6288"/>
            <a:ext cx="2972547" cy="4577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3853" y="8686288"/>
            <a:ext cx="2972547" cy="4577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85ACB629-C21E-4858-8D2F-885A859739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46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87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C550A7B-CA61-43DD-8359-F0FBF5B49304}" type="datetimeFigureOut">
              <a:rPr lang="de-DE" smtClean="0"/>
              <a:t>27.04.2022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0" cy="4587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808D677-3940-40BE-9FE7-7C9D425C6AB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16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8D677-3940-40BE-9FE7-7C9D425C6AB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18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8D677-3940-40BE-9FE7-7C9D425C6ABA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96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838200" y="729000"/>
            <a:ext cx="10515599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22200" y="1629000"/>
            <a:ext cx="3960000" cy="3600000"/>
          </a:xfrm>
          <a:solidFill>
            <a:srgbClr val="572381">
              <a:alpha val="80000"/>
            </a:srgbClr>
          </a:solidFill>
        </p:spPr>
        <p:txBody>
          <a:bodyPr lIns="180000" tIns="180000" rIns="180000" bIns="180000" anchor="t" anchorCtr="0"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122885" y="6356349"/>
            <a:ext cx="592428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6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6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902525" y="1252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4" name="Anleitung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71463" indent="-271463">
              <a:buSzPct val="100000"/>
              <a:buFont typeface="Calibri" panose="020F0502020204030204" pitchFamily="34" charset="0"/>
              <a:buChar char="●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Überschrift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 1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200" cy="4881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657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66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47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01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 Offc Pro" panose="020B0504020101020102" pitchFamily="34" charset="0"/>
              </a:defRPr>
            </a:lvl1pPr>
          </a:lstStyle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 Offc Pro" panose="020B0504020101020102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 Offc Pro" panose="020B0504020101020102" pitchFamily="34" charset="0"/>
              </a:defRPr>
            </a:lvl1pPr>
          </a:lstStyle>
          <a:p>
            <a:fld id="{EDBBCAA3-C96A-44FD-8008-FD7B37EC54A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836" y="184350"/>
            <a:ext cx="1248814" cy="350694"/>
          </a:xfrm>
          <a:prstGeom prst="rect">
            <a:avLst/>
          </a:prstGeom>
        </p:spPr>
      </p:pic>
      <p:pic>
        <p:nvPicPr>
          <p:cNvPr id="11" name="Grafik 10">
            <a:hlinkClick r:id="rId10" action="ppaction://hlinksldjump"/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0" y="6442900"/>
            <a:ext cx="216000" cy="1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1" r:id="rId3"/>
    <p:sldLayoutId id="2147483657" r:id="rId4"/>
    <p:sldLayoutId id="2147483650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84D96"/>
          </a:solidFill>
          <a:latin typeface="DIN Offc Pro" panose="020B05040201010201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IN Offc Pro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 Offc Pro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Offc Pro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Offc Pro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Offc Pro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46.xml"/><Relationship Id="rId3" Type="http://schemas.openxmlformats.org/officeDocument/2006/relationships/slide" Target="slide8.xml"/><Relationship Id="rId7" Type="http://schemas.openxmlformats.org/officeDocument/2006/relationships/slide" Target="slide23.xml"/><Relationship Id="rId12" Type="http://schemas.openxmlformats.org/officeDocument/2006/relationships/slide" Target="slide42.xml"/><Relationship Id="rId17" Type="http://schemas.openxmlformats.org/officeDocument/2006/relationships/image" Target="../media/image5.png"/><Relationship Id="rId2" Type="http://schemas.openxmlformats.org/officeDocument/2006/relationships/slide" Target="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37.xml"/><Relationship Id="rId5" Type="http://schemas.openxmlformats.org/officeDocument/2006/relationships/slide" Target="slide15.xml"/><Relationship Id="rId15" Type="http://schemas.openxmlformats.org/officeDocument/2006/relationships/slide" Target="slide57.xml"/><Relationship Id="rId10" Type="http://schemas.openxmlformats.org/officeDocument/2006/relationships/slide" Target="slide34.xml"/><Relationship Id="rId4" Type="http://schemas.openxmlformats.org/officeDocument/2006/relationships/slide" Target="slide6.xml"/><Relationship Id="rId9" Type="http://schemas.openxmlformats.org/officeDocument/2006/relationships/slide" Target="slide30.xml"/><Relationship Id="rId14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8.xml"/><Relationship Id="rId7" Type="http://schemas.openxmlformats.org/officeDocument/2006/relationships/slide" Target="slide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slide" Target="slide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jpeg"/><Relationship Id="rId5" Type="http://schemas.openxmlformats.org/officeDocument/2006/relationships/image" Target="../media/image87.jpeg"/><Relationship Id="rId4" Type="http://schemas.openxmlformats.org/officeDocument/2006/relationships/image" Target="../media/image8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0" r="-5530"/>
          <a:stretch/>
        </p:blipFill>
        <p:spPr>
          <a:xfrm>
            <a:off x="-54769" y="729000"/>
            <a:ext cx="10515599" cy="5400000"/>
          </a:xfr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Service Manual</a:t>
            </a:r>
            <a:br>
              <a:rPr lang="de-DE" dirty="0"/>
            </a:br>
            <a:r>
              <a:rPr lang="de-DE" sz="2000" b="1" dirty="0"/>
              <a:t>TERRA MOBILE 1550</a:t>
            </a:r>
          </a:p>
        </p:txBody>
      </p:sp>
    </p:spTree>
    <p:extLst>
      <p:ext uri="{BB962C8B-B14F-4D97-AF65-F5344CB8AC3E}">
        <p14:creationId xmlns:p14="http://schemas.microsoft.com/office/powerpoint/2010/main" val="30334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r="7081"/>
          <a:stretch/>
        </p:blipFill>
        <p:spPr>
          <a:xfrm rot="10800000">
            <a:off x="5183188" y="987424"/>
            <a:ext cx="6172200" cy="48736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dirty="0"/>
              <a:t>Remove the ten screws on the back</a:t>
            </a: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Battery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10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5449205" y="162028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7331110" y="159171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Ellipse 16"/>
          <p:cNvSpPr/>
          <p:nvPr/>
        </p:nvSpPr>
        <p:spPr>
          <a:xfrm>
            <a:off x="8920667" y="159171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Ellipse 17"/>
          <p:cNvSpPr/>
          <p:nvPr/>
        </p:nvSpPr>
        <p:spPr>
          <a:xfrm>
            <a:off x="10720893" y="1613145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>
            <a:off x="10792332" y="348114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Ellipse 21"/>
          <p:cNvSpPr/>
          <p:nvPr/>
        </p:nvSpPr>
        <p:spPr>
          <a:xfrm>
            <a:off x="10706604" y="503847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Ellipse 22"/>
          <p:cNvSpPr/>
          <p:nvPr/>
        </p:nvSpPr>
        <p:spPr>
          <a:xfrm>
            <a:off x="9335326" y="503847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7263639" y="5031335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Ellipse 26"/>
          <p:cNvSpPr/>
          <p:nvPr/>
        </p:nvSpPr>
        <p:spPr>
          <a:xfrm>
            <a:off x="5406718" y="5024191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Ellipse 27"/>
          <p:cNvSpPr/>
          <p:nvPr/>
        </p:nvSpPr>
        <p:spPr>
          <a:xfrm>
            <a:off x="5313846" y="3769245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92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411842"/>
            <a:ext cx="6172200" cy="40247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dirty="0"/>
              <a:t>Carefully lift the lower casing in the direction of the arrow and remove it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Battery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11</a:t>
            </a:fld>
            <a:endParaRPr lang="de-DE" dirty="0"/>
          </a:p>
        </p:txBody>
      </p:sp>
      <p:sp>
        <p:nvSpPr>
          <p:cNvPr id="3" name="Pfeil nach rechts 2"/>
          <p:cNvSpPr/>
          <p:nvPr/>
        </p:nvSpPr>
        <p:spPr>
          <a:xfrm rot="15213792">
            <a:off x="8039099" y="2731998"/>
            <a:ext cx="1143000" cy="68342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21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battery is now visible</a:t>
            </a:r>
          </a:p>
          <a:p>
            <a:r>
              <a:rPr lang="en-US" dirty="0"/>
              <a:t>Make sure that the foam rubber is attached to the inside of the lower casing</a:t>
            </a:r>
          </a:p>
          <a:p>
            <a:r>
              <a:rPr lang="en-US" dirty="0">
                <a:solidFill>
                  <a:srgbClr val="FF0000"/>
                </a:solidFill>
              </a:rPr>
              <a:t>This is only important if a 2.5" hard disk is also installed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12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Battery</a:t>
            </a:r>
            <a:endParaRPr lang="de-DE" dirty="0"/>
          </a:p>
        </p:txBody>
      </p:sp>
      <p:pic>
        <p:nvPicPr>
          <p:cNvPr id="16" name="case mit sponge"/>
          <p:cNvPicPr>
            <a:picLocks noGrp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-151" r="6573" b="997"/>
          <a:stretch/>
        </p:blipFill>
        <p:spPr>
          <a:xfrm>
            <a:off x="5174396" y="976540"/>
            <a:ext cx="6174000" cy="4874400"/>
          </a:xfrm>
        </p:spPr>
      </p:pic>
      <p:sp>
        <p:nvSpPr>
          <p:cNvPr id="10" name="rechteck sponge"/>
          <p:cNvSpPr/>
          <p:nvPr/>
        </p:nvSpPr>
        <p:spPr>
          <a:xfrm>
            <a:off x="5705475" y="2686051"/>
            <a:ext cx="1519238" cy="3714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mainboard miniatur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745" r="6637" b="-303"/>
          <a:stretch/>
        </p:blipFill>
        <p:spPr>
          <a:xfrm>
            <a:off x="5183188" y="5856646"/>
            <a:ext cx="586800" cy="464400"/>
          </a:xfrm>
          <a:prstGeom prst="rect">
            <a:avLst/>
          </a:prstGeom>
        </p:spPr>
      </p:pic>
      <p:pic>
        <p:nvPicPr>
          <p:cNvPr id="22" name="case mit sponge miniatur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-151" r="6573" b="997"/>
          <a:stretch/>
        </p:blipFill>
        <p:spPr>
          <a:xfrm>
            <a:off x="5842614" y="5856646"/>
            <a:ext cx="586800" cy="464400"/>
          </a:xfrm>
          <a:prstGeom prst="rect">
            <a:avLst/>
          </a:prstGeom>
        </p:spPr>
      </p:pic>
      <p:pic>
        <p:nvPicPr>
          <p:cNvPr id="20" name="mainboard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8454" r="14419" b="8137"/>
          <a:stretch/>
        </p:blipFill>
        <p:spPr>
          <a:xfrm>
            <a:off x="5176300" y="977156"/>
            <a:ext cx="6174000" cy="4874400"/>
          </a:xfrm>
          <a:prstGeom prst="rect">
            <a:avLst/>
          </a:prstGeom>
        </p:spPr>
      </p:pic>
      <p:sp>
        <p:nvSpPr>
          <p:cNvPr id="18" name="rechteck akku"/>
          <p:cNvSpPr/>
          <p:nvPr/>
        </p:nvSpPr>
        <p:spPr>
          <a:xfrm>
            <a:off x="7700966" y="3605510"/>
            <a:ext cx="3045886" cy="12083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183188" y="6213046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5842614" y="6213046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5" name="P2"/>
          <p:cNvSpPr/>
          <p:nvPr/>
        </p:nvSpPr>
        <p:spPr>
          <a:xfrm>
            <a:off x="6045993" y="633856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1"/>
          <p:cNvSpPr/>
          <p:nvPr/>
        </p:nvSpPr>
        <p:spPr>
          <a:xfrm>
            <a:off x="5426130" y="633856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03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Carefully remove the cable from the mainboard</a:t>
            </a:r>
          </a:p>
          <a:p>
            <a:pPr>
              <a:buClr>
                <a:srgbClr val="FF0000"/>
              </a:buClr>
            </a:pPr>
            <a:r>
              <a:rPr lang="en-US" dirty="0"/>
              <a:t>When done, unscrew the six screws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13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Battery</a:t>
            </a:r>
            <a:endParaRPr lang="de-DE" dirty="0"/>
          </a:p>
        </p:txBody>
      </p:sp>
      <p:pic>
        <p:nvPicPr>
          <p:cNvPr id="8" name="akku nah"/>
          <p:cNvPicPr>
            <a:picLocks noGrp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946" r="7444" b="761"/>
          <a:stretch/>
        </p:blipFill>
        <p:spPr>
          <a:xfrm>
            <a:off x="5183188" y="987424"/>
            <a:ext cx="6174000" cy="4874400"/>
          </a:xfrm>
        </p:spPr>
      </p:pic>
      <p:sp>
        <p:nvSpPr>
          <p:cNvPr id="9" name="Ellipse 8"/>
          <p:cNvSpPr/>
          <p:nvPr/>
        </p:nvSpPr>
        <p:spPr>
          <a:xfrm>
            <a:off x="8005757" y="2093910"/>
            <a:ext cx="621503" cy="634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7453304" y="2533774"/>
            <a:ext cx="257175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Ellipse 16"/>
          <p:cNvSpPr/>
          <p:nvPr/>
        </p:nvSpPr>
        <p:spPr>
          <a:xfrm>
            <a:off x="5905501" y="2843033"/>
            <a:ext cx="257175" cy="241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>
            <a:off x="5228828" y="4565036"/>
            <a:ext cx="257175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Ellipse 22"/>
          <p:cNvSpPr/>
          <p:nvPr/>
        </p:nvSpPr>
        <p:spPr>
          <a:xfrm>
            <a:off x="8496358" y="4394445"/>
            <a:ext cx="257175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10406058" y="4610344"/>
            <a:ext cx="257175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Ellipse 24"/>
          <p:cNvSpPr/>
          <p:nvPr/>
        </p:nvSpPr>
        <p:spPr>
          <a:xfrm>
            <a:off x="9769531" y="2583775"/>
            <a:ext cx="257175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520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Lift the battery out of the computer</a:t>
            </a:r>
          </a:p>
          <a:p>
            <a:pPr>
              <a:buClr>
                <a:srgbClr val="FF0000"/>
              </a:buClr>
            </a:pPr>
            <a:r>
              <a:rPr lang="en-US" dirty="0"/>
              <a:t>To install the battery, proceed in the reverse order 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3988" y="6361339"/>
            <a:ext cx="2743200" cy="365125"/>
          </a:xfrm>
        </p:spPr>
        <p:txBody>
          <a:bodyPr/>
          <a:lstStyle/>
          <a:p>
            <a:fld id="{EDBBCAA3-C96A-44FD-8008-FD7B37EC54AC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Battery</a:t>
            </a:r>
            <a:endParaRPr lang="de-DE" dirty="0"/>
          </a:p>
        </p:txBody>
      </p:sp>
      <p:pic>
        <p:nvPicPr>
          <p:cNvPr id="24" name="akku ausgebaut miniatur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-157" r="7621" b="157"/>
          <a:stretch/>
        </p:blipFill>
        <p:spPr>
          <a:xfrm>
            <a:off x="5852991" y="5883181"/>
            <a:ext cx="586800" cy="462264"/>
          </a:xfrm>
          <a:prstGeom prst="rect">
            <a:avLst/>
          </a:prstGeom>
        </p:spPr>
      </p:pic>
      <p:pic>
        <p:nvPicPr>
          <p:cNvPr id="15" name="akku ausgebaut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439" r="7729" b="157"/>
          <a:stretch/>
        </p:blipFill>
        <p:spPr>
          <a:xfrm>
            <a:off x="5183189" y="985530"/>
            <a:ext cx="6174000" cy="4874400"/>
          </a:xfrm>
          <a:prstGeom prst="rect">
            <a:avLst/>
          </a:prstGeom>
        </p:spPr>
      </p:pic>
      <p:pic>
        <p:nvPicPr>
          <p:cNvPr id="23" name="akku ansicht miniatu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7809"/>
          <a:stretch>
            <a:fillRect/>
          </a:stretch>
        </p:blipFill>
        <p:spPr>
          <a:xfrm>
            <a:off x="5183189" y="5883182"/>
            <a:ext cx="586800" cy="463343"/>
          </a:xfrm>
          <a:prstGeom prst="rect">
            <a:avLst/>
          </a:prstGeom>
        </p:spPr>
      </p:pic>
      <p:pic>
        <p:nvPicPr>
          <p:cNvPr id="11" name="akku ansicht"/>
          <p:cNvPicPr>
            <a:picLocks noGrp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293" r="7585" b="350"/>
          <a:stretch/>
        </p:blipFill>
        <p:spPr>
          <a:xfrm>
            <a:off x="5183188" y="987424"/>
            <a:ext cx="6174000" cy="4874400"/>
          </a:xfrm>
        </p:spPr>
      </p:pic>
      <p:grpSp>
        <p:nvGrpSpPr>
          <p:cNvPr id="17" name="Pfeil"/>
          <p:cNvGrpSpPr/>
          <p:nvPr/>
        </p:nvGrpSpPr>
        <p:grpSpPr>
          <a:xfrm>
            <a:off x="8241143" y="2389572"/>
            <a:ext cx="1179871" cy="1260987"/>
            <a:chOff x="8241143" y="2389572"/>
            <a:chExt cx="1179871" cy="1260987"/>
          </a:xfrm>
        </p:grpSpPr>
        <p:sp>
          <p:nvSpPr>
            <p:cNvPr id="12" name="Bogen 11"/>
            <p:cNvSpPr/>
            <p:nvPr/>
          </p:nvSpPr>
          <p:spPr>
            <a:xfrm rot="2177433">
              <a:off x="8241143" y="2389572"/>
              <a:ext cx="1179871" cy="1260987"/>
            </a:xfrm>
            <a:prstGeom prst="arc">
              <a:avLst/>
            </a:prstGeom>
            <a:noFill/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ln w="38100">
                  <a:solidFill>
                    <a:schemeClr val="tx1"/>
                  </a:solidFill>
                </a:ln>
                <a:solidFill>
                  <a:srgbClr val="E63C14"/>
                </a:solidFill>
              </a:endParaRPr>
            </a:p>
          </p:txBody>
        </p:sp>
        <p:sp>
          <p:nvSpPr>
            <p:cNvPr id="13" name="Gleichschenkliges Dreieck 12"/>
            <p:cNvSpPr/>
            <p:nvPr/>
          </p:nvSpPr>
          <p:spPr>
            <a:xfrm rot="12966049">
              <a:off x="9057014" y="3334369"/>
              <a:ext cx="331470" cy="285750"/>
            </a:xfrm>
            <a:prstGeom prst="triangle">
              <a:avLst/>
            </a:prstGeom>
            <a:solidFill>
              <a:schemeClr val="accent5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5183189" y="6238525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5852991" y="6237445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8" name="P2"/>
          <p:cNvSpPr/>
          <p:nvPr/>
        </p:nvSpPr>
        <p:spPr>
          <a:xfrm>
            <a:off x="6096384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P1"/>
          <p:cNvSpPr/>
          <p:nvPr/>
        </p:nvSpPr>
        <p:spPr>
          <a:xfrm>
            <a:off x="5426130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9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HARD DISK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en-GB" dirty="0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90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>
                <a:solidFill>
                  <a:srgbClr val="7030A0"/>
                </a:solidFill>
                <a:hlinkClick r:id="rId3" action="ppaction://hlinksldjump"/>
              </a:rPr>
              <a:t>Remove the keyboard</a:t>
            </a:r>
            <a:endParaRPr lang="de-DE" u="sng">
              <a:solidFill>
                <a:srgbClr val="7030A0"/>
              </a:solidFill>
            </a:endParaRPr>
          </a:p>
          <a:p>
            <a:r>
              <a:rPr lang="en-US" u="sng">
                <a:solidFill>
                  <a:srgbClr val="7030A0"/>
                </a:solidFill>
                <a:hlinkClick r:id="rId4" action="ppaction://hlinksldjump"/>
              </a:rPr>
              <a:t>Remove </a:t>
            </a:r>
            <a:r>
              <a:rPr lang="en-US" u="sng" dirty="0">
                <a:solidFill>
                  <a:srgbClr val="7030A0"/>
                </a:solidFill>
                <a:hlinkClick r:id="rId4" action="ppaction://hlinksldjump"/>
              </a:rPr>
              <a:t>the battery</a:t>
            </a:r>
            <a:r>
              <a:rPr lang="en-US" dirty="0"/>
              <a:t>: In some circumstances, it may be sufficient to disconnect the power cable from the mainboard without removing the entire battery.</a:t>
            </a: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Hard Disk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16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5872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-19416" r="-2" b="-19258"/>
          <a:stretch/>
        </p:blipFill>
        <p:spPr>
          <a:xfrm>
            <a:off x="5183188" y="979474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187316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hard disk is now visible</a:t>
            </a:r>
          </a:p>
          <a:p>
            <a:r>
              <a:rPr lang="en-US" dirty="0"/>
              <a:t>Make sure that the foam rubber is attached to the inside of the lower casing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17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Hard Disk</a:t>
            </a:r>
            <a:endParaRPr lang="de-DE" dirty="0"/>
          </a:p>
        </p:txBody>
      </p:sp>
      <p:pic>
        <p:nvPicPr>
          <p:cNvPr id="16" name="case mit sponge"/>
          <p:cNvPicPr>
            <a:picLocks noGrp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-151" r="6573" b="997"/>
          <a:stretch/>
        </p:blipFill>
        <p:spPr>
          <a:xfrm>
            <a:off x="5172302" y="886526"/>
            <a:ext cx="6172200" cy="4874400"/>
          </a:xfrm>
        </p:spPr>
      </p:pic>
      <p:sp>
        <p:nvSpPr>
          <p:cNvPr id="10" name="rechteck sponge"/>
          <p:cNvSpPr/>
          <p:nvPr/>
        </p:nvSpPr>
        <p:spPr>
          <a:xfrm>
            <a:off x="5705475" y="2603501"/>
            <a:ext cx="1519238" cy="3714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mainboard miniatur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745" r="6637" b="-303"/>
          <a:stretch/>
        </p:blipFill>
        <p:spPr>
          <a:xfrm>
            <a:off x="5183188" y="5856647"/>
            <a:ext cx="586800" cy="460666"/>
          </a:xfrm>
          <a:prstGeom prst="rect">
            <a:avLst/>
          </a:prstGeom>
        </p:spPr>
      </p:pic>
      <p:pic>
        <p:nvPicPr>
          <p:cNvPr id="22" name="case mit sponge miniatur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-151" r="6573" b="997"/>
          <a:stretch/>
        </p:blipFill>
        <p:spPr>
          <a:xfrm>
            <a:off x="5875272" y="5856646"/>
            <a:ext cx="586800" cy="464400"/>
          </a:xfrm>
          <a:prstGeom prst="rect">
            <a:avLst/>
          </a:prstGeom>
        </p:spPr>
      </p:pic>
      <p:pic>
        <p:nvPicPr>
          <p:cNvPr id="20" name="mainboard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9323" r="15775" b="8226"/>
          <a:stretch/>
        </p:blipFill>
        <p:spPr>
          <a:xfrm>
            <a:off x="5170714" y="892629"/>
            <a:ext cx="6172200" cy="4874400"/>
          </a:xfrm>
          <a:prstGeom prst="rect">
            <a:avLst/>
          </a:prstGeom>
        </p:spPr>
      </p:pic>
      <p:sp>
        <p:nvSpPr>
          <p:cNvPr id="18" name="rechteck festplatte"/>
          <p:cNvSpPr/>
          <p:nvPr/>
        </p:nvSpPr>
        <p:spPr>
          <a:xfrm>
            <a:off x="5705475" y="3570516"/>
            <a:ext cx="1838325" cy="13062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183188" y="6209313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5875272" y="6213046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5" name="P2"/>
          <p:cNvSpPr/>
          <p:nvPr/>
        </p:nvSpPr>
        <p:spPr>
          <a:xfrm>
            <a:off x="6096384" y="6350472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1"/>
          <p:cNvSpPr/>
          <p:nvPr/>
        </p:nvSpPr>
        <p:spPr>
          <a:xfrm>
            <a:off x="5426130" y="6350472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5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Carefully remove the cable from the hard disk</a:t>
            </a:r>
          </a:p>
          <a:p>
            <a:pPr>
              <a:buClr>
                <a:srgbClr val="FF0000"/>
              </a:buClr>
            </a:pPr>
            <a:r>
              <a:rPr lang="en-US" dirty="0"/>
              <a:t>Lift the hard drive out of the bay</a:t>
            </a:r>
          </a:p>
          <a:p>
            <a:pPr>
              <a:buClr>
                <a:srgbClr val="FF0000"/>
              </a:buClr>
            </a:pPr>
            <a:r>
              <a:rPr lang="en-US" dirty="0"/>
              <a:t>To install a hard disk, please proceed in the reverse order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accent2"/>
                </a:solidFill>
              </a:rPr>
              <a:t>New HDDs are empty. Before swapping, make sure that your data is backed up.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accent2"/>
                </a:solidFill>
              </a:rPr>
              <a:t>The 2.5 inch replacement hard disk must not be higher than 7.0 mm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Hard Disk</a:t>
            </a:r>
            <a:endParaRPr lang="de-DE" dirty="0"/>
          </a:p>
        </p:txBody>
      </p:sp>
      <p:pic>
        <p:nvPicPr>
          <p:cNvPr id="25" name="entfernt miniatur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469" r="8225" b="-469"/>
          <a:stretch/>
        </p:blipFill>
        <p:spPr>
          <a:xfrm>
            <a:off x="5895377" y="5857082"/>
            <a:ext cx="586800" cy="464400"/>
          </a:xfrm>
          <a:prstGeom prst="rect">
            <a:avLst/>
          </a:prstGeom>
        </p:spPr>
      </p:pic>
      <p:pic>
        <p:nvPicPr>
          <p:cNvPr id="24" name="hdd miniatur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27008" r="34110" b="4127"/>
          <a:stretch/>
        </p:blipFill>
        <p:spPr>
          <a:xfrm>
            <a:off x="5183188" y="5857082"/>
            <a:ext cx="586800" cy="464400"/>
          </a:xfrm>
          <a:prstGeom prst="rect">
            <a:avLst/>
          </a:prstGeom>
        </p:spPr>
      </p:pic>
      <p:pic>
        <p:nvPicPr>
          <p:cNvPr id="19" name="entfernt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469" r="8225" b="-469"/>
          <a:stretch/>
        </p:blipFill>
        <p:spPr>
          <a:xfrm>
            <a:off x="5190808" y="942975"/>
            <a:ext cx="6174000" cy="4873625"/>
          </a:xfrm>
          <a:prstGeom prst="rect">
            <a:avLst/>
          </a:prstGeom>
        </p:spPr>
      </p:pic>
      <p:pic>
        <p:nvPicPr>
          <p:cNvPr id="15" name="hdd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28547" r="34855" b="2589"/>
          <a:stretch/>
        </p:blipFill>
        <p:spPr>
          <a:xfrm>
            <a:off x="5183188" y="942975"/>
            <a:ext cx="6172200" cy="4873625"/>
          </a:xfrm>
        </p:spPr>
      </p:pic>
      <p:sp>
        <p:nvSpPr>
          <p:cNvPr id="17" name="rechteck hdd"/>
          <p:cNvSpPr/>
          <p:nvPr/>
        </p:nvSpPr>
        <p:spPr>
          <a:xfrm>
            <a:off x="8351518" y="3302904"/>
            <a:ext cx="457200" cy="1289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5183188" y="6213482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895377" y="6213482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4" name="P2"/>
          <p:cNvSpPr/>
          <p:nvPr/>
        </p:nvSpPr>
        <p:spPr>
          <a:xfrm>
            <a:off x="6138770" y="6343329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P1"/>
          <p:cNvSpPr/>
          <p:nvPr/>
        </p:nvSpPr>
        <p:spPr>
          <a:xfrm>
            <a:off x="5426130" y="6343329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8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M.2 SSD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en-GB" dirty="0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11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rgbClr val="784D96"/>
                </a:solidFill>
              </a:rPr>
              <a:t>Service Notes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rgbClr val="784D96"/>
                </a:solidFill>
                <a:hlinkClick r:id="rId2" action="ppaction://hlinksldjump"/>
              </a:rPr>
              <a:t>Keyboard</a:t>
            </a:r>
            <a:endParaRPr lang="de-DE" sz="2000" u="sng" dirty="0">
              <a:solidFill>
                <a:srgbClr val="784D96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 err="1">
                <a:solidFill>
                  <a:schemeClr val="accent1"/>
                </a:solidFill>
                <a:hlinkClick r:id="rId3" action="ppaction://hlinksldjump"/>
              </a:rPr>
              <a:t>Battery</a:t>
            </a:r>
            <a:r>
              <a:rPr lang="de-DE" sz="2000" u="sng" dirty="0">
                <a:solidFill>
                  <a:schemeClr val="accent1"/>
                </a:solidFill>
                <a:hlinkClick r:id="rId3" action="ppaction://hlinksldjump"/>
              </a:rPr>
              <a:t> </a:t>
            </a:r>
            <a:endParaRPr lang="de-DE" sz="2000" u="sng" dirty="0">
              <a:solidFill>
                <a:schemeClr val="accent1"/>
              </a:solidFill>
              <a:hlinkClick r:id="rId4" action="ppaction://hlinksldjump"/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5" action="ppaction://hlinksldjump"/>
              </a:rPr>
              <a:t>HDD 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6" action="ppaction://hlinksldjump"/>
              </a:rPr>
              <a:t>M.2 SSD 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7" action="ppaction://hlinksldjump"/>
              </a:rPr>
              <a:t>RAM 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8" action="ppaction://hlinksldjump"/>
              </a:rPr>
              <a:t>Fan </a:t>
            </a:r>
            <a:endParaRPr lang="de-DE" sz="2000" u="sng" dirty="0">
              <a:solidFill>
                <a:schemeClr val="accent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de-DE" sz="2000" dirty="0">
                <a:solidFill>
                  <a:srgbClr val="784D96"/>
                </a:solidFill>
                <a:hlinkClick r:id="rId9" action="ppaction://hlinksldjump"/>
              </a:rPr>
              <a:t>WLAN Module </a:t>
            </a:r>
            <a:endParaRPr lang="de-DE" sz="2000" dirty="0">
              <a:solidFill>
                <a:srgbClr val="784D96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dirty="0">
                <a:solidFill>
                  <a:srgbClr val="784D96"/>
                </a:solidFill>
                <a:hlinkClick r:id="rId10" action="ppaction://hlinksldjump"/>
              </a:rPr>
              <a:t>CMOS </a:t>
            </a:r>
            <a:r>
              <a:rPr lang="de-DE" sz="2000" u="sng" dirty="0" err="1">
                <a:solidFill>
                  <a:schemeClr val="accent1"/>
                </a:solidFill>
                <a:hlinkClick r:id="rId10" action="ppaction://hlinksldjump"/>
              </a:rPr>
              <a:t>Battery</a:t>
            </a:r>
            <a:r>
              <a:rPr lang="de-DE" sz="2000" dirty="0">
                <a:solidFill>
                  <a:srgbClr val="784D96"/>
                </a:solidFill>
                <a:hlinkClick r:id="rId10" action="ppaction://hlinksldjump"/>
              </a:rPr>
              <a:t> </a:t>
            </a:r>
            <a:endParaRPr lang="de-DE" sz="2000" dirty="0">
              <a:solidFill>
                <a:srgbClr val="784D96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rgbClr val="784D96"/>
                </a:solidFill>
                <a:hlinkClick r:id="rId11" action="ppaction://hlinksldjump"/>
              </a:rPr>
              <a:t>Mainboard</a:t>
            </a:r>
            <a:r>
              <a:rPr lang="de-DE" sz="2000" dirty="0">
                <a:solidFill>
                  <a:srgbClr val="784D96"/>
                </a:solidFill>
                <a:hlinkClick r:id="rId11" action="ppaction://hlinksldjump"/>
              </a:rPr>
              <a:t> </a:t>
            </a:r>
            <a:endParaRPr lang="de-DE" sz="2000" dirty="0">
              <a:solidFill>
                <a:srgbClr val="784D96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rgbClr val="784D96"/>
                </a:solidFill>
                <a:hlinkClick r:id="rId12" action="ppaction://hlinksldjump"/>
              </a:rPr>
              <a:t>Top Case </a:t>
            </a:r>
            <a:endParaRPr lang="de-DE" sz="2000" u="sng" dirty="0">
              <a:solidFill>
                <a:srgbClr val="784D96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rgbClr val="784D96"/>
                </a:solidFill>
                <a:hlinkClick r:id="rId13" action="ppaction://hlinksldjump"/>
              </a:rPr>
              <a:t>LCD Display </a:t>
            </a:r>
            <a:r>
              <a:rPr lang="de-DE" sz="2000" u="sng" dirty="0">
                <a:solidFill>
                  <a:schemeClr val="accent1"/>
                </a:solidFill>
                <a:hlinkClick r:id="rId13" action="ppaction://hlinksldjump"/>
              </a:rPr>
              <a:t> </a:t>
            </a:r>
            <a:endParaRPr lang="de-DE" sz="2000" u="sng" dirty="0">
              <a:solidFill>
                <a:srgbClr val="784D96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rgbClr val="784D96"/>
                </a:solidFill>
                <a:hlinkClick r:id="rId14" action="ppaction://hlinksldjump"/>
              </a:rPr>
              <a:t>LCD Back Cover </a:t>
            </a:r>
            <a:endParaRPr lang="de-DE" sz="2000" u="sng" dirty="0">
              <a:solidFill>
                <a:srgbClr val="784D96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rgbClr val="784D96"/>
                </a:solidFill>
                <a:hlinkClick r:id="rId15" action="ppaction://hlinksldjump"/>
              </a:rPr>
              <a:t>Spare Parts</a:t>
            </a:r>
            <a:endParaRPr lang="de-DE" sz="2000" u="sng" dirty="0">
              <a:solidFill>
                <a:srgbClr val="784D96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8" y="5201495"/>
            <a:ext cx="914402" cy="6035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4" y="5253386"/>
            <a:ext cx="2340634" cy="4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 dirty="0">
                <a:solidFill>
                  <a:srgbClr val="7030A0"/>
                </a:solidFill>
                <a:hlinkClick r:id="rId3" action="ppaction://hlinksldjump"/>
              </a:rPr>
              <a:t>Remove the keyboard</a:t>
            </a:r>
            <a:endParaRPr lang="de-DE" u="sng" dirty="0">
              <a:solidFill>
                <a:srgbClr val="7030A0"/>
              </a:solidFill>
            </a:endParaRPr>
          </a:p>
          <a:p>
            <a:r>
              <a:rPr lang="en-US" u="sng" dirty="0">
                <a:solidFill>
                  <a:srgbClr val="7030A0"/>
                </a:solidFill>
                <a:hlinkClick r:id="rId4" action="ppaction://hlinksldjump"/>
              </a:rPr>
              <a:t>Remove the battery</a:t>
            </a:r>
            <a:r>
              <a:rPr lang="en-US" dirty="0"/>
              <a:t>: In some circumstances, it may be sufficient to disconnect the power cable from the mainboard without removing the entire battery.</a:t>
            </a:r>
            <a:endParaRPr lang="de-DE" dirty="0"/>
          </a:p>
          <a:p>
            <a:pPr marL="0" indent="0">
              <a:buClr>
                <a:srgbClr val="FF0000"/>
              </a:buCl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M.2 SSD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20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5872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-19289" r="-229" b="-19500"/>
          <a:stretch/>
        </p:blipFill>
        <p:spPr/>
      </p:pic>
    </p:spTree>
    <p:extLst>
      <p:ext uri="{BB962C8B-B14F-4D97-AF65-F5344CB8AC3E}">
        <p14:creationId xmlns:p14="http://schemas.microsoft.com/office/powerpoint/2010/main" val="155135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M.2 SSD is now visible</a:t>
            </a:r>
          </a:p>
          <a:p>
            <a:r>
              <a:rPr lang="en-GB" dirty="0"/>
              <a:t>Loosen</a:t>
            </a:r>
            <a:r>
              <a:rPr lang="de-DE" dirty="0"/>
              <a:t> the </a:t>
            </a:r>
            <a:r>
              <a:rPr lang="en-GB" dirty="0"/>
              <a:t>screw</a:t>
            </a:r>
          </a:p>
          <a:p>
            <a:r>
              <a:rPr lang="en-US" dirty="0"/>
              <a:t>Pull out the M.2 SSD module as illustrated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21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M.2 SSD</a:t>
            </a:r>
            <a:endParaRPr lang="de-DE" dirty="0"/>
          </a:p>
        </p:txBody>
      </p:sp>
      <p:pic>
        <p:nvPicPr>
          <p:cNvPr id="16" name="case mit spong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-151" r="6573" b="997"/>
          <a:stretch/>
        </p:blipFill>
        <p:spPr>
          <a:xfrm>
            <a:off x="5183188" y="987426"/>
            <a:ext cx="6172200" cy="4832350"/>
          </a:xfrm>
        </p:spPr>
      </p:pic>
      <p:sp>
        <p:nvSpPr>
          <p:cNvPr id="10" name="rechteck sponge"/>
          <p:cNvSpPr/>
          <p:nvPr/>
        </p:nvSpPr>
        <p:spPr>
          <a:xfrm>
            <a:off x="5705475" y="2686051"/>
            <a:ext cx="1519238" cy="3714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mainboard miniatur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745" r="6637" b="-303"/>
          <a:stretch/>
        </p:blipFill>
        <p:spPr>
          <a:xfrm>
            <a:off x="5183188" y="5856647"/>
            <a:ext cx="586800" cy="464400"/>
          </a:xfrm>
          <a:prstGeom prst="rect">
            <a:avLst/>
          </a:prstGeom>
        </p:spPr>
      </p:pic>
      <p:pic>
        <p:nvPicPr>
          <p:cNvPr id="8" name="ssd nah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r="3704"/>
          <a:stretch/>
        </p:blipFill>
        <p:spPr>
          <a:xfrm>
            <a:off x="5189284" y="971545"/>
            <a:ext cx="6174000" cy="4874400"/>
          </a:xfrm>
          <a:prstGeom prst="rect">
            <a:avLst/>
          </a:prstGeom>
        </p:spPr>
      </p:pic>
      <p:pic>
        <p:nvPicPr>
          <p:cNvPr id="14" name="ssd nah miniatur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r="3704"/>
          <a:stretch/>
        </p:blipFill>
        <p:spPr>
          <a:xfrm>
            <a:off x="5874608" y="5855569"/>
            <a:ext cx="594000" cy="464400"/>
          </a:xfrm>
          <a:prstGeom prst="rect">
            <a:avLst/>
          </a:prstGeom>
        </p:spPr>
      </p:pic>
      <p:sp>
        <p:nvSpPr>
          <p:cNvPr id="9" name="Ellipse schraube"/>
          <p:cNvSpPr/>
          <p:nvPr/>
        </p:nvSpPr>
        <p:spPr>
          <a:xfrm>
            <a:off x="9348471" y="2928932"/>
            <a:ext cx="424180" cy="4241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feil nach rechts 16"/>
          <p:cNvSpPr/>
          <p:nvPr/>
        </p:nvSpPr>
        <p:spPr>
          <a:xfrm>
            <a:off x="8343900" y="2402506"/>
            <a:ext cx="784860" cy="469282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mainboard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1" t="10511" r="16150" b="7957"/>
          <a:stretch/>
        </p:blipFill>
        <p:spPr>
          <a:xfrm>
            <a:off x="5183188" y="974691"/>
            <a:ext cx="6174000" cy="4874400"/>
          </a:xfrm>
          <a:prstGeom prst="rect">
            <a:avLst/>
          </a:prstGeom>
        </p:spPr>
      </p:pic>
      <p:sp>
        <p:nvSpPr>
          <p:cNvPr id="18" name="rechteck festplatte"/>
          <p:cNvSpPr/>
          <p:nvPr/>
        </p:nvSpPr>
        <p:spPr>
          <a:xfrm>
            <a:off x="9340850" y="2523670"/>
            <a:ext cx="1549400" cy="533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183188" y="621304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5874608" y="621196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3" name="P2"/>
          <p:cNvSpPr/>
          <p:nvPr/>
        </p:nvSpPr>
        <p:spPr>
          <a:xfrm>
            <a:off x="6096384" y="6350472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P1"/>
          <p:cNvSpPr/>
          <p:nvPr/>
        </p:nvSpPr>
        <p:spPr>
          <a:xfrm>
            <a:off x="5426130" y="6350472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install a hard disk, please proceed in the reverse order</a:t>
            </a:r>
          </a:p>
          <a:p>
            <a:r>
              <a:rPr lang="en-US" dirty="0"/>
              <a:t>M.2 SSD modules of different lengths can be installed. Use the M.2 adapter from the enclosed accessories when using short M.2 modules. See picture 2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M.2 SSD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22</a:t>
            </a:fld>
            <a:endParaRPr lang="de-DE" dirty="0"/>
          </a:p>
        </p:txBody>
      </p:sp>
      <p:pic>
        <p:nvPicPr>
          <p:cNvPr id="3" name="eingebaut neu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5400"/>
          <a:stretch/>
        </p:blipFill>
        <p:spPr>
          <a:xfrm>
            <a:off x="5179867" y="920264"/>
            <a:ext cx="6173933" cy="4874400"/>
          </a:xfrm>
          <a:prstGeom prst="rect">
            <a:avLst/>
          </a:prstGeom>
        </p:spPr>
      </p:pic>
      <p:pic>
        <p:nvPicPr>
          <p:cNvPr id="12" name="eingebaut neu miniatur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5400"/>
          <a:stretch/>
        </p:blipFill>
        <p:spPr>
          <a:xfrm>
            <a:off x="5887893" y="5846523"/>
            <a:ext cx="586800" cy="464400"/>
          </a:xfrm>
          <a:prstGeom prst="rect">
            <a:avLst/>
          </a:prstGeom>
        </p:spPr>
      </p:pic>
      <p:pic>
        <p:nvPicPr>
          <p:cNvPr id="11" name="ssd einbauen"/>
          <p:cNvPicPr>
            <a:picLocks noGrp="1"/>
          </p:cNvPicPr>
          <p:nvPr>
            <p:ph type="pic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717" r="6341"/>
          <a:stretch/>
        </p:blipFill>
        <p:spPr>
          <a:xfrm>
            <a:off x="5183188" y="911472"/>
            <a:ext cx="6172200" cy="4874400"/>
          </a:xfrm>
        </p:spPr>
      </p:pic>
      <p:pic>
        <p:nvPicPr>
          <p:cNvPr id="10" name="ssd einbauen minatur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717" r="6341"/>
          <a:stretch/>
        </p:blipFill>
        <p:spPr>
          <a:xfrm>
            <a:off x="5179867" y="5846523"/>
            <a:ext cx="586800" cy="4644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183188" y="621304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5874608" y="621196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5" name="P2"/>
          <p:cNvSpPr/>
          <p:nvPr/>
        </p:nvSpPr>
        <p:spPr>
          <a:xfrm>
            <a:off x="6096384" y="6319512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P1"/>
          <p:cNvSpPr/>
          <p:nvPr/>
        </p:nvSpPr>
        <p:spPr>
          <a:xfrm>
            <a:off x="5426130" y="6319512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7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680700" cy="2852737"/>
          </a:xfrm>
        </p:spPr>
        <p:txBody>
          <a:bodyPr>
            <a:normAutofit/>
          </a:bodyPr>
          <a:lstStyle/>
          <a:p>
            <a:r>
              <a:rPr lang="de-DE" sz="5600" dirty="0"/>
              <a:t>RAM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en-GB" dirty="0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47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 dirty="0">
                <a:solidFill>
                  <a:srgbClr val="7030A0"/>
                </a:solidFill>
                <a:hlinkClick r:id="rId3" action="ppaction://hlinksldjump"/>
              </a:rPr>
              <a:t>Remove the keyboard</a:t>
            </a:r>
            <a:endParaRPr lang="de-DE" u="sng" dirty="0">
              <a:solidFill>
                <a:srgbClr val="7030A0"/>
              </a:solidFill>
            </a:endParaRPr>
          </a:p>
          <a:p>
            <a:r>
              <a:rPr lang="en-US" u="sng" dirty="0">
                <a:solidFill>
                  <a:srgbClr val="7030A0"/>
                </a:solidFill>
                <a:hlinkClick r:id="rId4" action="ppaction://hlinksldjump"/>
              </a:rPr>
              <a:t>Remove the battery</a:t>
            </a:r>
            <a:r>
              <a:rPr lang="en-US" dirty="0"/>
              <a:t>: In some circumstances, it may be sufficient to disconnect the power cable from the mainboard without removing the entire battery.</a:t>
            </a:r>
            <a:endParaRPr lang="de-DE" dirty="0"/>
          </a:p>
          <a:p>
            <a:pPr marL="0" indent="0">
              <a:buClr>
                <a:srgbClr val="FF0000"/>
              </a:buCl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RAM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24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5872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-19190" r="-227" b="-19484"/>
          <a:stretch/>
        </p:blipFill>
        <p:spPr/>
      </p:pic>
    </p:spTree>
    <p:extLst>
      <p:ext uri="{BB962C8B-B14F-4D97-AF65-F5344CB8AC3E}">
        <p14:creationId xmlns:p14="http://schemas.microsoft.com/office/powerpoint/2010/main" val="192105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computer RAM is now visible</a:t>
            </a:r>
          </a:p>
          <a:p>
            <a:r>
              <a:rPr lang="en-US" dirty="0"/>
              <a:t>Push the metal retaining clips outwards at the same time to release the RAM module</a:t>
            </a:r>
          </a:p>
          <a:p>
            <a:r>
              <a:rPr lang="en-US" dirty="0"/>
              <a:t>Now you can simply remove it</a:t>
            </a:r>
          </a:p>
          <a:p>
            <a:r>
              <a:rPr lang="en-US" dirty="0"/>
              <a:t>To install RAM, please proceed in reverse order</a:t>
            </a:r>
          </a:p>
          <a:p>
            <a:r>
              <a:rPr lang="en-US" dirty="0">
                <a:solidFill>
                  <a:srgbClr val="FF0000"/>
                </a:solidFill>
              </a:rPr>
              <a:t>Make sure to use the same slot, otherwise you may have problems starting up the unit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25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RAM</a:t>
            </a:r>
            <a:endParaRPr lang="de-DE" dirty="0"/>
          </a:p>
        </p:txBody>
      </p:sp>
      <p:pic>
        <p:nvPicPr>
          <p:cNvPr id="21" name="mainboard miniatur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745" r="6637" b="-303"/>
          <a:stretch/>
        </p:blipFill>
        <p:spPr>
          <a:xfrm>
            <a:off x="5183188" y="5856647"/>
            <a:ext cx="586800" cy="464400"/>
          </a:xfrm>
          <a:prstGeom prst="rect">
            <a:avLst/>
          </a:prstGeom>
        </p:spPr>
      </p:pic>
      <p:pic>
        <p:nvPicPr>
          <p:cNvPr id="19" name="RAM ausbauen miniatur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r="7753" b="782"/>
          <a:stretch/>
        </p:blipFill>
        <p:spPr>
          <a:xfrm>
            <a:off x="5864860" y="5856646"/>
            <a:ext cx="586800" cy="464400"/>
          </a:xfrm>
          <a:prstGeom prst="rect">
            <a:avLst/>
          </a:prstGeom>
        </p:spPr>
      </p:pic>
      <p:pic>
        <p:nvPicPr>
          <p:cNvPr id="11" name="RAM ausbauen"/>
          <p:cNvPicPr>
            <a:picLocks noGrp="1"/>
          </p:cNvPicPr>
          <p:nvPr>
            <p:ph type="pic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677" r="7753" b="781"/>
          <a:stretch/>
        </p:blipFill>
        <p:spPr>
          <a:xfrm>
            <a:off x="5183188" y="964713"/>
            <a:ext cx="6172200" cy="4874400"/>
          </a:xfrm>
        </p:spPr>
      </p:pic>
      <p:sp>
        <p:nvSpPr>
          <p:cNvPr id="12" name="Pfeil nach rechts 11"/>
          <p:cNvSpPr/>
          <p:nvPr/>
        </p:nvSpPr>
        <p:spPr>
          <a:xfrm>
            <a:off x="9505950" y="3289300"/>
            <a:ext cx="660400" cy="3271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feil nach rechts 21"/>
          <p:cNvSpPr/>
          <p:nvPr/>
        </p:nvSpPr>
        <p:spPr>
          <a:xfrm rot="10800000">
            <a:off x="6266327" y="3289300"/>
            <a:ext cx="660400" cy="3271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mainboard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11560" r="15380" b="6422"/>
          <a:stretch/>
        </p:blipFill>
        <p:spPr>
          <a:xfrm>
            <a:off x="5181600" y="968828"/>
            <a:ext cx="6174000" cy="4874400"/>
          </a:xfrm>
          <a:prstGeom prst="rect">
            <a:avLst/>
          </a:prstGeom>
        </p:spPr>
      </p:pic>
      <p:sp>
        <p:nvSpPr>
          <p:cNvPr id="18" name="rechteck festplatte"/>
          <p:cNvSpPr/>
          <p:nvPr/>
        </p:nvSpPr>
        <p:spPr>
          <a:xfrm rot="5400000">
            <a:off x="7531963" y="2099086"/>
            <a:ext cx="1218294" cy="6124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5183188" y="621304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874608" y="621196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6" name="P2"/>
          <p:cNvSpPr/>
          <p:nvPr/>
        </p:nvSpPr>
        <p:spPr>
          <a:xfrm>
            <a:off x="6096384" y="6331424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1"/>
          <p:cNvSpPr/>
          <p:nvPr/>
        </p:nvSpPr>
        <p:spPr>
          <a:xfrm>
            <a:off x="5426130" y="6331424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6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680700" cy="2852737"/>
          </a:xfrm>
        </p:spPr>
        <p:txBody>
          <a:bodyPr>
            <a:normAutofit/>
          </a:bodyPr>
          <a:lstStyle/>
          <a:p>
            <a:r>
              <a:rPr lang="de-DE" sz="5600" dirty="0"/>
              <a:t>CPU FAN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en-GB" dirty="0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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6759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>
                <a:solidFill>
                  <a:srgbClr val="7030A0"/>
                </a:solidFill>
                <a:hlinkClick r:id="rId3" action="ppaction://hlinksldjump"/>
              </a:rPr>
              <a:t>Remove the keyboard</a:t>
            </a:r>
            <a:endParaRPr lang="de-DE" u="sng">
              <a:solidFill>
                <a:srgbClr val="7030A0"/>
              </a:solidFill>
            </a:endParaRPr>
          </a:p>
          <a:p>
            <a:r>
              <a:rPr lang="en-US" u="sng">
                <a:solidFill>
                  <a:srgbClr val="7030A0"/>
                </a:solidFill>
                <a:hlinkClick r:id="rId4" action="ppaction://hlinksldjump"/>
              </a:rPr>
              <a:t>Remove the battery </a:t>
            </a:r>
            <a:r>
              <a:rPr lang="en-US" u="sng">
                <a:solidFill>
                  <a:srgbClr val="7030A0"/>
                </a:solidFill>
              </a:rPr>
              <a:t>:</a:t>
            </a:r>
            <a:r>
              <a:rPr lang="en-US"/>
              <a:t>In </a:t>
            </a:r>
            <a:r>
              <a:rPr lang="en-US" dirty="0"/>
              <a:t>some circumstances, it may be sufficient to disconnect the power cable from the mainboard without removing the entire battery.</a:t>
            </a: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27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5872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-19190" r="-227" b="-19484"/>
          <a:stretch/>
        </p:blipFill>
        <p:spPr/>
      </p:pic>
    </p:spTree>
    <p:extLst>
      <p:ext uri="{BB962C8B-B14F-4D97-AF65-F5344CB8AC3E}">
        <p14:creationId xmlns:p14="http://schemas.microsoft.com/office/powerpoint/2010/main" val="734304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fan is now visible</a:t>
            </a:r>
          </a:p>
          <a:p>
            <a:r>
              <a:rPr lang="en-US" dirty="0"/>
              <a:t>Remove the two adhesive strips and keep them for the installation of the replacement fan</a:t>
            </a:r>
          </a:p>
          <a:p>
            <a:r>
              <a:rPr lang="en-US" dirty="0"/>
              <a:t>Carefully pull the plug out of the holder. See picture 2</a:t>
            </a:r>
          </a:p>
          <a:p>
            <a:r>
              <a:rPr lang="en-US" dirty="0"/>
              <a:t>Unscrew the two marked screws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28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FAN</a:t>
            </a:r>
            <a:endParaRPr lang="de-DE" dirty="0"/>
          </a:p>
        </p:txBody>
      </p:sp>
      <p:pic>
        <p:nvPicPr>
          <p:cNvPr id="19" name="lüfter nah miniatur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t="14700" r="4652" b="12459"/>
          <a:stretch/>
        </p:blipFill>
        <p:spPr>
          <a:xfrm>
            <a:off x="5852350" y="5847123"/>
            <a:ext cx="586800" cy="464400"/>
          </a:xfrm>
          <a:prstGeom prst="rect">
            <a:avLst/>
          </a:prstGeom>
        </p:spPr>
      </p:pic>
      <p:pic>
        <p:nvPicPr>
          <p:cNvPr id="21" name="mainboard miniatur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745" r="6637" b="-303"/>
          <a:stretch/>
        </p:blipFill>
        <p:spPr>
          <a:xfrm>
            <a:off x="5183188" y="5843229"/>
            <a:ext cx="586800" cy="464400"/>
          </a:xfrm>
          <a:prstGeom prst="rect">
            <a:avLst/>
          </a:prstGeom>
        </p:spPr>
      </p:pic>
      <p:pic>
        <p:nvPicPr>
          <p:cNvPr id="12" name="lüfter nah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t="14700" r="4652" b="12459"/>
          <a:stretch/>
        </p:blipFill>
        <p:spPr>
          <a:xfrm>
            <a:off x="5174396" y="936625"/>
            <a:ext cx="6172200" cy="4873625"/>
          </a:xfrm>
        </p:spPr>
      </p:pic>
      <p:sp>
        <p:nvSpPr>
          <p:cNvPr id="9" name="Ellipse kabel"/>
          <p:cNvSpPr/>
          <p:nvPr/>
        </p:nvSpPr>
        <p:spPr>
          <a:xfrm>
            <a:off x="7005321" y="4005284"/>
            <a:ext cx="401003" cy="401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Ellipse kabel"/>
          <p:cNvSpPr/>
          <p:nvPr/>
        </p:nvSpPr>
        <p:spPr>
          <a:xfrm>
            <a:off x="8500746" y="3652542"/>
            <a:ext cx="300334" cy="300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Ellipse kabel"/>
          <p:cNvSpPr/>
          <p:nvPr/>
        </p:nvSpPr>
        <p:spPr>
          <a:xfrm>
            <a:off x="7256157" y="2514305"/>
            <a:ext cx="300334" cy="300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pfeil klebestreifen 1"/>
          <p:cNvSpPr/>
          <p:nvPr/>
        </p:nvSpPr>
        <p:spPr>
          <a:xfrm rot="10235505">
            <a:off x="7353240" y="3143635"/>
            <a:ext cx="364833" cy="21814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pfeil klebestreifen 2"/>
          <p:cNvSpPr/>
          <p:nvPr/>
        </p:nvSpPr>
        <p:spPr>
          <a:xfrm rot="7818332">
            <a:off x="7517692" y="3948970"/>
            <a:ext cx="364833" cy="21814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mainboard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1" t="10511" r="16150" b="7957"/>
          <a:stretch/>
        </p:blipFill>
        <p:spPr>
          <a:xfrm>
            <a:off x="5183188" y="968829"/>
            <a:ext cx="6174000" cy="4874400"/>
          </a:xfrm>
          <a:prstGeom prst="rect">
            <a:avLst/>
          </a:prstGeom>
        </p:spPr>
      </p:pic>
      <p:sp>
        <p:nvSpPr>
          <p:cNvPr id="18" name="rechteck lüfter"/>
          <p:cNvSpPr/>
          <p:nvPr/>
        </p:nvSpPr>
        <p:spPr>
          <a:xfrm>
            <a:off x="6053138" y="1700213"/>
            <a:ext cx="1257300" cy="12287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183188" y="621304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5874608" y="621196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7" name="P2"/>
          <p:cNvSpPr/>
          <p:nvPr/>
        </p:nvSpPr>
        <p:spPr>
          <a:xfrm>
            <a:off x="6096384" y="6331420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P1"/>
          <p:cNvSpPr/>
          <p:nvPr/>
        </p:nvSpPr>
        <p:spPr>
          <a:xfrm>
            <a:off x="5426130" y="6331420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39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2" animBg="1"/>
      <p:bldP spid="18" grpId="3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en-GB" dirty="0"/>
              <a:t>Step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0" t="15593" r="7218" b="16294"/>
          <a:stretch/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fan can now be removed.</a:t>
            </a:r>
          </a:p>
          <a:p>
            <a:r>
              <a:rPr lang="en-US" dirty="0"/>
              <a:t>To install a fan, please proceed in reverse order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20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SERVICE NOTES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FF0000"/>
                </a:solidFill>
              </a:rPr>
              <a:t>Safety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FF0000"/>
                </a:solidFill>
              </a:rPr>
              <a:t>instructions</a:t>
            </a:r>
            <a:endParaRPr lang="en-GB" sz="1600" dirty="0">
              <a:solidFill>
                <a:srgbClr val="FF0000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1600" dirty="0">
                <a:solidFill>
                  <a:srgbClr val="FF0000"/>
                </a:solidFill>
              </a:rPr>
              <a:t>Work on a clean surface. Make sure that the housing can not be scratched</a:t>
            </a:r>
            <a:r>
              <a:rPr lang="de-DE" sz="1600" dirty="0">
                <a:solidFill>
                  <a:srgbClr val="FF0000"/>
                </a:solidFill>
              </a:rPr>
              <a:t>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1600" dirty="0">
                <a:solidFill>
                  <a:srgbClr val="FF0000"/>
                </a:solidFill>
              </a:rPr>
              <a:t>Sort the screws and make sure that they are in the right place when reinstalling. Wrongly inserted screws can cause irreparable damage</a:t>
            </a:r>
            <a:r>
              <a:rPr lang="de-DE" sz="1600" dirty="0">
                <a:solidFill>
                  <a:srgbClr val="FF0000"/>
                </a:solidFill>
              </a:rPr>
              <a:t>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1600" b="1" dirty="0">
                <a:solidFill>
                  <a:srgbClr val="FF0000"/>
                </a:solidFill>
              </a:rPr>
              <a:t>For all service work</a:t>
            </a:r>
            <a:r>
              <a:rPr lang="en-US" sz="1600" dirty="0">
                <a:solidFill>
                  <a:srgbClr val="FF0000"/>
                </a:solidFill>
              </a:rPr>
              <a:t>. Always disconnect the power supply and the battery connection to the mainboard</a:t>
            </a:r>
            <a:r>
              <a:rPr lang="de-DE" sz="1600" dirty="0">
                <a:solidFill>
                  <a:srgbClr val="FF0000"/>
                </a:solidFill>
              </a:rPr>
              <a:t>. 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GB" sz="1600" dirty="0">
                <a:solidFill>
                  <a:srgbClr val="FF0000"/>
                </a:solidFill>
              </a:rPr>
              <a:t>Ensure</a:t>
            </a:r>
            <a:r>
              <a:rPr lang="de-DE" sz="1600" dirty="0">
                <a:solidFill>
                  <a:srgbClr val="FF0000"/>
                </a:solidFill>
              </a:rPr>
              <a:t> you have </a:t>
            </a:r>
            <a:r>
              <a:rPr lang="en-GB" sz="1600" dirty="0">
                <a:solidFill>
                  <a:srgbClr val="FF0000"/>
                </a:solidFill>
              </a:rPr>
              <a:t>sufficient</a:t>
            </a:r>
            <a:r>
              <a:rPr lang="de-DE" sz="1600" dirty="0">
                <a:solidFill>
                  <a:srgbClr val="FF0000"/>
                </a:solidFill>
              </a:rPr>
              <a:t> ESD protection.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de-DE" sz="1600" dirty="0">
                <a:solidFill>
                  <a:srgbClr val="FF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WORTMANN AG accepts no liability for any damage caused by the use of this service manual.</a:t>
            </a:r>
            <a:endParaRPr lang="de-DE" sz="1600" u="sng" dirty="0">
              <a:solidFill>
                <a:srgbClr val="FF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Tools</a:t>
            </a:r>
            <a:endParaRPr lang="de-DE" sz="1600" dirty="0"/>
          </a:p>
          <a:p>
            <a:pPr>
              <a:buFont typeface="Calibri" panose="020F0502020204030204" pitchFamily="34" charset="0"/>
              <a:buChar char="●"/>
            </a:pPr>
            <a:r>
              <a:rPr lang="en-US" sz="1600" dirty="0"/>
              <a:t>Phillips screwdriver PH0</a:t>
            </a:r>
            <a:endParaRPr lang="de-DE" sz="1600" dirty="0"/>
          </a:p>
          <a:p>
            <a:pPr lvl="0">
              <a:buFont typeface="Calibri" panose="020F0502020204030204" pitchFamily="34" charset="0"/>
              <a:buChar char="●"/>
            </a:pPr>
            <a:r>
              <a:rPr lang="en-US" sz="1600" dirty="0"/>
              <a:t>Phillips screwdriver PH1</a:t>
            </a:r>
            <a:endParaRPr lang="de-DE" sz="1600" dirty="0"/>
          </a:p>
          <a:p>
            <a:pPr lvl="0">
              <a:buFont typeface="Calibri" panose="020F0502020204030204" pitchFamily="34" charset="0"/>
              <a:buChar char="●"/>
            </a:pPr>
            <a:r>
              <a:rPr lang="en-GB" sz="1600" dirty="0"/>
              <a:t>Slotted</a:t>
            </a:r>
            <a:r>
              <a:rPr lang="de-DE" sz="1600" dirty="0"/>
              <a:t> screwdriver</a:t>
            </a:r>
            <a:r>
              <a:rPr lang="en-US" sz="1600" dirty="0"/>
              <a:t> 2 mm </a:t>
            </a:r>
            <a:endParaRPr lang="de-DE" sz="1600" dirty="0"/>
          </a:p>
          <a:p>
            <a:pPr lvl="0">
              <a:buFont typeface="Calibri" panose="020F0502020204030204" pitchFamily="34" charset="0"/>
              <a:buChar char="●"/>
            </a:pPr>
            <a:r>
              <a:rPr lang="en-GB" sz="1600" dirty="0"/>
              <a:t>Plastic</a:t>
            </a:r>
            <a:r>
              <a:rPr lang="de-DE" sz="1600" dirty="0"/>
              <a:t> </a:t>
            </a:r>
            <a:r>
              <a:rPr lang="en-GB" sz="1600" dirty="0"/>
              <a:t>Slotted</a:t>
            </a:r>
            <a:r>
              <a:rPr lang="de-DE" sz="1600" dirty="0"/>
              <a:t> screwdriver 3mm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GB" sz="1600" dirty="0"/>
              <a:t>Fabric</a:t>
            </a:r>
            <a:r>
              <a:rPr lang="de-DE" sz="1600" dirty="0"/>
              <a:t> </a:t>
            </a:r>
            <a:r>
              <a:rPr lang="en-GB" sz="1600" dirty="0"/>
              <a:t>tape</a:t>
            </a:r>
            <a:r>
              <a:rPr lang="en-US" sz="1600" dirty="0"/>
              <a:t> 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en-US" sz="1600" dirty="0"/>
              <a:t>Protective cloth</a:t>
            </a:r>
            <a:endParaRPr lang="de-DE" sz="1600" dirty="0"/>
          </a:p>
          <a:p>
            <a:pPr>
              <a:buFont typeface="Calibri" panose="020F0502020204030204" pitchFamily="34" charset="0"/>
              <a:buChar char="●"/>
            </a:pPr>
            <a:endParaRPr lang="en-US" sz="1600" dirty="0"/>
          </a:p>
          <a:p>
            <a:pPr lvl="0">
              <a:buFont typeface="Calibri" panose="020F0502020204030204" pitchFamily="34" charset="0"/>
              <a:buChar char="●"/>
            </a:pPr>
            <a:endParaRPr lang="de-DE" sz="1600" dirty="0"/>
          </a:p>
          <a:p>
            <a:pPr marL="0" lvl="0" indent="0">
              <a:buNone/>
            </a:pPr>
            <a:r>
              <a:rPr lang="de-DE" sz="1600" b="1" dirty="0">
                <a:solidFill>
                  <a:srgbClr val="784D96"/>
                </a:solidFill>
              </a:rPr>
              <a:t>             Note</a:t>
            </a:r>
            <a:endParaRPr lang="de-DE" sz="1600" dirty="0">
              <a:solidFill>
                <a:srgbClr val="784D96"/>
              </a:solidFill>
            </a:endParaRPr>
          </a:p>
          <a:p>
            <a:pPr marL="0" lvl="0" indent="0">
              <a:buNone/>
            </a:pPr>
            <a:r>
              <a:rPr lang="de-DE" sz="1600" dirty="0">
                <a:solidFill>
                  <a:srgbClr val="000000"/>
                </a:solidFill>
              </a:rPr>
              <a:t>Click on the </a:t>
            </a:r>
            <a:r>
              <a:rPr lang="en-GB" sz="1600" dirty="0">
                <a:solidFill>
                  <a:srgbClr val="000000"/>
                </a:solidFill>
              </a:rPr>
              <a:t>thumbnails</a:t>
            </a:r>
            <a:r>
              <a:rPr lang="de-DE" sz="1600" dirty="0">
                <a:solidFill>
                  <a:srgbClr val="000000"/>
                </a:solidFill>
              </a:rPr>
              <a:t> to </a:t>
            </a:r>
          </a:p>
          <a:p>
            <a:pPr marL="0" lvl="0" indent="0">
              <a:buNone/>
            </a:pPr>
            <a:r>
              <a:rPr lang="de-DE" sz="1600" dirty="0">
                <a:solidFill>
                  <a:srgbClr val="000000"/>
                </a:solidFill>
              </a:rPr>
              <a:t>view the </a:t>
            </a:r>
            <a:r>
              <a:rPr lang="en-GB" sz="1600" dirty="0">
                <a:solidFill>
                  <a:srgbClr val="000000"/>
                </a:solidFill>
              </a:rPr>
              <a:t>images</a:t>
            </a:r>
            <a:r>
              <a:rPr lang="de-DE" sz="1600" dirty="0">
                <a:solidFill>
                  <a:srgbClr val="000000"/>
                </a:solidFill>
              </a:rPr>
              <a:t> in </a:t>
            </a:r>
            <a:r>
              <a:rPr lang="en-GB" sz="1600" dirty="0">
                <a:solidFill>
                  <a:srgbClr val="000000"/>
                </a:solidFill>
              </a:rPr>
              <a:t>full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size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653" y="4339738"/>
            <a:ext cx="1893094" cy="1456226"/>
          </a:xfrm>
          <a:prstGeom prst="rect">
            <a:avLst/>
          </a:prstGeom>
          <a:ln w="19050">
            <a:solidFill>
              <a:srgbClr val="784D96"/>
            </a:solidFill>
          </a:ln>
        </p:spPr>
      </p:pic>
      <p:cxnSp>
        <p:nvCxnSpPr>
          <p:cNvPr id="10" name="Gerade Verbindung mit Pfeil 9"/>
          <p:cNvCxnSpPr/>
          <p:nvPr/>
        </p:nvCxnSpPr>
        <p:spPr>
          <a:xfrm flipH="1">
            <a:off x="9855994" y="5391151"/>
            <a:ext cx="252412" cy="13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bgerundetes Rechteck 8"/>
          <p:cNvSpPr/>
          <p:nvPr/>
        </p:nvSpPr>
        <p:spPr>
          <a:xfrm>
            <a:off x="6172200" y="4246684"/>
            <a:ext cx="5025044" cy="1930279"/>
          </a:xfrm>
          <a:prstGeom prst="round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588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680700" cy="2852737"/>
          </a:xfrm>
        </p:spPr>
        <p:txBody>
          <a:bodyPr>
            <a:normAutofit/>
          </a:bodyPr>
          <a:lstStyle/>
          <a:p>
            <a:r>
              <a:rPr lang="de-DE" sz="5600" dirty="0"/>
              <a:t>WLAN MODULE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en-GB" dirty="0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6059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Schritt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>
                <a:solidFill>
                  <a:srgbClr val="7030A0"/>
                </a:solidFill>
                <a:hlinkClick r:id="rId3" action="ppaction://hlinksldjump"/>
              </a:rPr>
              <a:t>Remove the keyboard</a:t>
            </a:r>
            <a:endParaRPr lang="de-DE" u="sng">
              <a:solidFill>
                <a:srgbClr val="7030A0"/>
              </a:solidFill>
            </a:endParaRPr>
          </a:p>
          <a:p>
            <a:r>
              <a:rPr lang="en-US" u="sng">
                <a:solidFill>
                  <a:srgbClr val="7030A0"/>
                </a:solidFill>
              </a:rPr>
              <a:t>Remove the battery : </a:t>
            </a:r>
            <a:r>
              <a:rPr lang="en-US"/>
              <a:t>In </a:t>
            </a:r>
            <a:r>
              <a:rPr lang="en-US" dirty="0"/>
              <a:t>some circumstances, it may be sufficient to disconnect the power cable from the mainboard without removing the entire battery.</a:t>
            </a: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WLAN Module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31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5872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-19190" r="-227" b="-19484"/>
          <a:stretch/>
        </p:blipFill>
        <p:spPr/>
      </p:pic>
    </p:spTree>
    <p:extLst>
      <p:ext uri="{BB962C8B-B14F-4D97-AF65-F5344CB8AC3E}">
        <p14:creationId xmlns:p14="http://schemas.microsoft.com/office/powerpoint/2010/main" val="1934197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WLAN module is now visible</a:t>
            </a:r>
          </a:p>
          <a:p>
            <a:r>
              <a:rPr lang="en-US" dirty="0"/>
              <a:t>Peel off the adhesive strip without disconnecting the antenna cables from the module</a:t>
            </a:r>
          </a:p>
          <a:p>
            <a:r>
              <a:rPr lang="en-GB" dirty="0"/>
              <a:t>Unscrew</a:t>
            </a:r>
            <a:r>
              <a:rPr lang="de-DE" dirty="0"/>
              <a:t> the </a:t>
            </a:r>
            <a:r>
              <a:rPr lang="en-GB" dirty="0"/>
              <a:t>marked</a:t>
            </a:r>
            <a:r>
              <a:rPr lang="de-DE" dirty="0"/>
              <a:t> </a:t>
            </a:r>
            <a:r>
              <a:rPr lang="en-GB" dirty="0"/>
              <a:t>screw</a:t>
            </a:r>
          </a:p>
          <a:p>
            <a:r>
              <a:rPr lang="en-US" dirty="0"/>
              <a:t>Now you can easily detach the module from the socket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32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WLAN Module</a:t>
            </a:r>
          </a:p>
          <a:p>
            <a:endParaRPr lang="de-DE" dirty="0"/>
          </a:p>
        </p:txBody>
      </p:sp>
      <p:pic>
        <p:nvPicPr>
          <p:cNvPr id="21" name="mainboard miniatur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745" r="6637" b="-303"/>
          <a:stretch/>
        </p:blipFill>
        <p:spPr>
          <a:xfrm>
            <a:off x="5183189" y="5852681"/>
            <a:ext cx="586800" cy="464400"/>
          </a:xfrm>
          <a:prstGeom prst="rect">
            <a:avLst/>
          </a:prstGeom>
        </p:spPr>
      </p:pic>
      <p:pic>
        <p:nvPicPr>
          <p:cNvPr id="8" name="ansicht modul"/>
          <p:cNvPicPr>
            <a:picLocks noGrp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b="9028"/>
          <a:stretch>
            <a:fillRect/>
          </a:stretch>
        </p:blipFill>
        <p:spPr>
          <a:xfrm>
            <a:off x="5183188" y="973136"/>
            <a:ext cx="6172200" cy="4873625"/>
          </a:xfrm>
        </p:spPr>
      </p:pic>
      <p:pic>
        <p:nvPicPr>
          <p:cNvPr id="25" name="ansicht modul miniatur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b="9028"/>
          <a:stretch>
            <a:fillRect/>
          </a:stretch>
        </p:blipFill>
        <p:spPr>
          <a:xfrm>
            <a:off x="5916614" y="5850735"/>
            <a:ext cx="586800" cy="464400"/>
          </a:xfrm>
          <a:prstGeom prst="rect">
            <a:avLst/>
          </a:prstGeom>
        </p:spPr>
      </p:pic>
      <p:sp>
        <p:nvSpPr>
          <p:cNvPr id="10" name="Ellipse  schraube"/>
          <p:cNvSpPr/>
          <p:nvPr/>
        </p:nvSpPr>
        <p:spPr>
          <a:xfrm>
            <a:off x="8515350" y="3124202"/>
            <a:ext cx="404812" cy="404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pfeil klebestreifen"/>
          <p:cNvSpPr/>
          <p:nvPr/>
        </p:nvSpPr>
        <p:spPr>
          <a:xfrm>
            <a:off x="7658100" y="2694266"/>
            <a:ext cx="805878" cy="455741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mainboard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1" t="10511" r="16150" b="7957"/>
          <a:stretch/>
        </p:blipFill>
        <p:spPr>
          <a:xfrm>
            <a:off x="5183188" y="997404"/>
            <a:ext cx="6174000" cy="4874400"/>
          </a:xfrm>
          <a:prstGeom prst="rect">
            <a:avLst/>
          </a:prstGeom>
        </p:spPr>
      </p:pic>
      <p:sp>
        <p:nvSpPr>
          <p:cNvPr id="18" name="rechteck wlan modul"/>
          <p:cNvSpPr/>
          <p:nvPr/>
        </p:nvSpPr>
        <p:spPr>
          <a:xfrm>
            <a:off x="9239250" y="1762125"/>
            <a:ext cx="762000" cy="5667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5183188" y="621304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874608" y="621196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9" name="P2"/>
          <p:cNvSpPr/>
          <p:nvPr/>
        </p:nvSpPr>
        <p:spPr>
          <a:xfrm>
            <a:off x="6096384" y="6321900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1"/>
          <p:cNvSpPr/>
          <p:nvPr/>
        </p:nvSpPr>
        <p:spPr>
          <a:xfrm>
            <a:off x="5426130" y="6321900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1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9" grpId="2" animBg="1"/>
      <p:bldP spid="22" grpId="0" animBg="1"/>
      <p:bldP spid="22" grpId="1" animBg="1"/>
      <p:bldP spid="22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Now you can disconnect the antenna cables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</a:rPr>
              <a:t>If you want to replace the mainboard, it is not necessary to disconnect the antenna cables. The adhesive strip must be present.</a:t>
            </a:r>
          </a:p>
          <a:p>
            <a:pPr>
              <a:buClr>
                <a:srgbClr val="FF0000"/>
              </a:buClr>
            </a:pPr>
            <a:r>
              <a:rPr lang="en-US" dirty="0"/>
              <a:t>To install a WLAN module, please proceed in reverse order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WLAN Module</a:t>
            </a:r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33</a:t>
            </a:fld>
            <a:endParaRPr lang="de-DE" dirty="0"/>
          </a:p>
        </p:txBody>
      </p:sp>
      <p:pic>
        <p:nvPicPr>
          <p:cNvPr id="17" name="Bildplatzhalter 1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3" b="9943"/>
          <a:stretch>
            <a:fillRect/>
          </a:stretch>
        </p:blipFill>
        <p:spPr/>
      </p:pic>
      <p:sp>
        <p:nvSpPr>
          <p:cNvPr id="11" name="Ellipse 10"/>
          <p:cNvSpPr/>
          <p:nvPr/>
        </p:nvSpPr>
        <p:spPr>
          <a:xfrm>
            <a:off x="7937500" y="2257426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906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680700" cy="2852737"/>
          </a:xfrm>
        </p:spPr>
        <p:txBody>
          <a:bodyPr>
            <a:normAutofit/>
          </a:bodyPr>
          <a:lstStyle/>
          <a:p>
            <a:r>
              <a:rPr lang="de-DE" sz="5400" dirty="0"/>
              <a:t> CMOS </a:t>
            </a:r>
            <a:r>
              <a:rPr lang="en-GB" sz="5400" dirty="0"/>
              <a:t>BATTERY</a:t>
            </a:r>
            <a:endParaRPr lang="en-GB" sz="5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de-DE" dirty="0" err="1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236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>
                <a:solidFill>
                  <a:srgbClr val="7030A0"/>
                </a:solidFill>
                <a:hlinkClick r:id="rId3" action="ppaction://hlinksldjump"/>
              </a:rPr>
              <a:t>Remove the keyboard</a:t>
            </a:r>
            <a:endParaRPr lang="de-DE" u="sng">
              <a:solidFill>
                <a:srgbClr val="7030A0"/>
              </a:solidFill>
            </a:endParaRPr>
          </a:p>
          <a:p>
            <a:r>
              <a:rPr lang="en-US" u="sng">
                <a:solidFill>
                  <a:srgbClr val="7030A0"/>
                </a:solidFill>
              </a:rPr>
              <a:t>Remove the battery : </a:t>
            </a:r>
            <a:r>
              <a:rPr lang="en-US"/>
              <a:t>In </a:t>
            </a:r>
            <a:r>
              <a:rPr lang="en-US" dirty="0"/>
              <a:t>some circumstances, it may be sufficient to disconnect the power cable from the mainboard without removing the entire battery.</a:t>
            </a: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CMOS Battery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35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5872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-19190" r="-227" b="-19484"/>
          <a:stretch/>
        </p:blipFill>
        <p:spPr/>
      </p:pic>
    </p:spTree>
    <p:extLst>
      <p:ext uri="{BB962C8B-B14F-4D97-AF65-F5344CB8AC3E}">
        <p14:creationId xmlns:p14="http://schemas.microsoft.com/office/powerpoint/2010/main" val="2625351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CMOS battery is now visible.</a:t>
            </a:r>
          </a:p>
          <a:p>
            <a:r>
              <a:rPr lang="en-US" dirty="0"/>
              <a:t>Carefully pull the plug out of the holder.</a:t>
            </a:r>
          </a:p>
          <a:p>
            <a:r>
              <a:rPr lang="en-US" dirty="0"/>
              <a:t>The battery is glued on and can be released carefully with a little more force</a:t>
            </a:r>
          </a:p>
          <a:p>
            <a:r>
              <a:rPr lang="en-US" dirty="0">
                <a:solidFill>
                  <a:srgbClr val="FF0000"/>
                </a:solidFill>
              </a:rPr>
              <a:t>The battery cable is fitted to the housing with a small hook. The battery itself is glued on. When you change the battery, make sure both are secured again.</a:t>
            </a:r>
          </a:p>
          <a:p>
            <a:r>
              <a:rPr lang="en-US" dirty="0"/>
              <a:t>To install a battery, please proceed in reverse order.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36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CMOS Battery</a:t>
            </a:r>
            <a:endParaRPr lang="de-DE" dirty="0"/>
          </a:p>
        </p:txBody>
      </p:sp>
      <p:pic>
        <p:nvPicPr>
          <p:cNvPr id="21" name="mainboard miniatur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745" r="6637" b="-303"/>
          <a:stretch/>
        </p:blipFill>
        <p:spPr>
          <a:xfrm>
            <a:off x="5183189" y="5847919"/>
            <a:ext cx="586800" cy="464400"/>
          </a:xfrm>
          <a:prstGeom prst="rect">
            <a:avLst/>
          </a:prstGeom>
        </p:spPr>
      </p:pic>
      <p:pic>
        <p:nvPicPr>
          <p:cNvPr id="19" name="batterie entfernen miniatur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r="7771"/>
          <a:stretch>
            <a:fillRect/>
          </a:stretch>
        </p:blipFill>
        <p:spPr>
          <a:xfrm>
            <a:off x="5871101" y="5852594"/>
            <a:ext cx="586800" cy="464400"/>
          </a:xfrm>
          <a:prstGeom prst="rect">
            <a:avLst/>
          </a:prstGeom>
        </p:spPr>
      </p:pic>
      <p:pic>
        <p:nvPicPr>
          <p:cNvPr id="12" name="batterie entfernen"/>
          <p:cNvPicPr>
            <a:picLocks noGrp="1"/>
          </p:cNvPicPr>
          <p:nvPr>
            <p:ph type="pic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68" r="7771" b="1"/>
          <a:stretch/>
        </p:blipFill>
        <p:spPr>
          <a:xfrm>
            <a:off x="5183188" y="997028"/>
            <a:ext cx="6172200" cy="4874400"/>
          </a:xfrm>
        </p:spPr>
      </p:pic>
      <p:sp>
        <p:nvSpPr>
          <p:cNvPr id="22" name="Pfeil nach rechts 21"/>
          <p:cNvSpPr/>
          <p:nvPr/>
        </p:nvSpPr>
        <p:spPr>
          <a:xfrm>
            <a:off x="6540910" y="2820696"/>
            <a:ext cx="869374" cy="519814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mainboard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1" t="10511" r="16150" b="7957"/>
          <a:stretch/>
        </p:blipFill>
        <p:spPr>
          <a:xfrm>
            <a:off x="5183188" y="997404"/>
            <a:ext cx="6174000" cy="4874400"/>
          </a:xfrm>
          <a:prstGeom prst="rect">
            <a:avLst/>
          </a:prstGeom>
        </p:spPr>
      </p:pic>
      <p:sp>
        <p:nvSpPr>
          <p:cNvPr id="9" name="Freihandform batterie" hidden="1"/>
          <p:cNvSpPr/>
          <p:nvPr/>
        </p:nvSpPr>
        <p:spPr>
          <a:xfrm>
            <a:off x="9486900" y="1701800"/>
            <a:ext cx="933450" cy="673100"/>
          </a:xfrm>
          <a:custGeom>
            <a:avLst/>
            <a:gdLst>
              <a:gd name="connsiteX0" fmla="*/ 933450 w 933450"/>
              <a:gd name="connsiteY0" fmla="*/ 673100 h 673100"/>
              <a:gd name="connsiteX1" fmla="*/ 444500 w 933450"/>
              <a:gd name="connsiteY1" fmla="*/ 673100 h 673100"/>
              <a:gd name="connsiteX2" fmla="*/ 444500 w 933450"/>
              <a:gd name="connsiteY2" fmla="*/ 180975 h 673100"/>
              <a:gd name="connsiteX3" fmla="*/ 0 w 933450"/>
              <a:gd name="connsiteY3" fmla="*/ 180975 h 673100"/>
              <a:gd name="connsiteX4" fmla="*/ 0 w 933450"/>
              <a:gd name="connsiteY4" fmla="*/ 0 h 673100"/>
              <a:gd name="connsiteX5" fmla="*/ 882650 w 933450"/>
              <a:gd name="connsiteY5" fmla="*/ 0 h 673100"/>
              <a:gd name="connsiteX6" fmla="*/ 920750 w 933450"/>
              <a:gd name="connsiteY6" fmla="*/ 0 h 673100"/>
              <a:gd name="connsiteX7" fmla="*/ 920750 w 933450"/>
              <a:gd name="connsiteY7" fmla="*/ 663575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450" h="673100">
                <a:moveTo>
                  <a:pt x="933450" y="673100"/>
                </a:moveTo>
                <a:lnTo>
                  <a:pt x="444500" y="673100"/>
                </a:lnTo>
                <a:lnTo>
                  <a:pt x="444500" y="180975"/>
                </a:lnTo>
                <a:lnTo>
                  <a:pt x="0" y="180975"/>
                </a:lnTo>
                <a:lnTo>
                  <a:pt x="0" y="0"/>
                </a:lnTo>
                <a:lnTo>
                  <a:pt x="882650" y="0"/>
                </a:lnTo>
                <a:lnTo>
                  <a:pt x="920750" y="0"/>
                </a:lnTo>
                <a:lnTo>
                  <a:pt x="920750" y="66357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183188" y="621304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5874608" y="621196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5" name="P2"/>
          <p:cNvSpPr/>
          <p:nvPr/>
        </p:nvSpPr>
        <p:spPr>
          <a:xfrm>
            <a:off x="6096384" y="6324276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1"/>
          <p:cNvSpPr/>
          <p:nvPr/>
        </p:nvSpPr>
        <p:spPr>
          <a:xfrm>
            <a:off x="5426130" y="6324276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6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680700" cy="2852737"/>
          </a:xfrm>
        </p:spPr>
        <p:txBody>
          <a:bodyPr>
            <a:normAutofit/>
          </a:bodyPr>
          <a:lstStyle/>
          <a:p>
            <a:r>
              <a:rPr lang="de-DE" sz="5400" dirty="0"/>
              <a:t>MAINBOARD</a:t>
            </a:r>
            <a:endParaRPr lang="de-DE" sz="5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de-DE" dirty="0" err="1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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712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 dirty="0">
                <a:solidFill>
                  <a:srgbClr val="7030A0"/>
                </a:solidFill>
              </a:rPr>
              <a:t>Remove the Keyboard</a:t>
            </a:r>
          </a:p>
          <a:p>
            <a:r>
              <a:rPr lang="de-DE" u="sng" dirty="0">
                <a:solidFill>
                  <a:srgbClr val="7030A0"/>
                </a:solidFill>
                <a:hlinkClick r:id="rId3" action="ppaction://hlinksldjump"/>
              </a:rPr>
              <a:t>Remove the </a:t>
            </a:r>
            <a:r>
              <a:rPr lang="de-DE" u="sng" dirty="0" err="1">
                <a:solidFill>
                  <a:srgbClr val="7030A0"/>
                </a:solidFill>
                <a:hlinkClick r:id="rId3" action="ppaction://hlinksldjump"/>
              </a:rPr>
              <a:t>Battery</a:t>
            </a:r>
            <a:endParaRPr lang="de-DE" u="sng" dirty="0">
              <a:solidFill>
                <a:srgbClr val="7030A0"/>
              </a:solidFill>
            </a:endParaRPr>
          </a:p>
          <a:p>
            <a:r>
              <a:rPr lang="de-DE" u="sng" dirty="0">
                <a:solidFill>
                  <a:srgbClr val="7030A0"/>
                </a:solidFill>
                <a:hlinkClick r:id="rId4" action="ppaction://hlinksldjump"/>
              </a:rPr>
              <a:t>Remove the Hard Disk</a:t>
            </a:r>
            <a:endParaRPr lang="de-DE" u="sng" dirty="0">
              <a:solidFill>
                <a:srgbClr val="7030A0"/>
              </a:solidFill>
            </a:endParaRPr>
          </a:p>
          <a:p>
            <a:r>
              <a:rPr lang="de-DE" u="sng" dirty="0">
                <a:solidFill>
                  <a:srgbClr val="7030A0"/>
                </a:solidFill>
                <a:hlinkClick r:id="rId5" action="ppaction://hlinksldjump"/>
              </a:rPr>
              <a:t>Remove the M.2 SSD</a:t>
            </a:r>
            <a:endParaRPr lang="de-DE" u="sng" dirty="0">
              <a:solidFill>
                <a:srgbClr val="7030A0"/>
              </a:solidFill>
            </a:endParaRPr>
          </a:p>
          <a:p>
            <a:r>
              <a:rPr lang="de-DE" u="sng" dirty="0">
                <a:solidFill>
                  <a:srgbClr val="7030A0"/>
                </a:solidFill>
                <a:hlinkClick r:id="rId6" action="ppaction://hlinksldjump"/>
              </a:rPr>
              <a:t>Remove the RAM</a:t>
            </a:r>
            <a:endParaRPr lang="de-DE" u="sng" dirty="0">
              <a:solidFill>
                <a:srgbClr val="7030A0"/>
              </a:solidFill>
            </a:endParaRPr>
          </a:p>
          <a:p>
            <a:r>
              <a:rPr lang="de-DE" u="sng" dirty="0">
                <a:solidFill>
                  <a:srgbClr val="7030A0"/>
                </a:solidFill>
                <a:hlinkClick r:id="rId7" action="ppaction://hlinksldjump"/>
              </a:rPr>
              <a:t>Remove the Fan</a:t>
            </a:r>
            <a:endParaRPr lang="de-DE" u="sng" dirty="0">
              <a:solidFill>
                <a:srgbClr val="7030A0"/>
              </a:solidFill>
            </a:endParaRPr>
          </a:p>
          <a:p>
            <a:r>
              <a:rPr lang="de-DE" dirty="0">
                <a:solidFill>
                  <a:srgbClr val="7030A0"/>
                </a:solidFill>
                <a:hlinkClick r:id="rId8" action="ppaction://hlinksldjump"/>
              </a:rPr>
              <a:t>Remove the WLAN Module</a:t>
            </a:r>
            <a:endParaRPr lang="de-DE" dirty="0">
              <a:solidFill>
                <a:srgbClr val="7030A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Mainboard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38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5872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-19190" r="-227" b="-19484"/>
          <a:stretch/>
        </p:blipFill>
        <p:spPr/>
      </p:pic>
    </p:spTree>
    <p:extLst>
      <p:ext uri="{BB962C8B-B14F-4D97-AF65-F5344CB8AC3E}">
        <p14:creationId xmlns:p14="http://schemas.microsoft.com/office/powerpoint/2010/main" val="2902310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continuing, please check that all the previous steps have been carried out.</a:t>
            </a:r>
          </a:p>
          <a:p>
            <a:pPr>
              <a:buBlip>
                <a:blip r:embed="rId2"/>
              </a:buBlip>
            </a:pPr>
            <a:r>
              <a:rPr lang="en-US" dirty="0"/>
              <a:t>First disconnect the two cables on the front from the mainboard that were previously covered by the keyboard by carefully pulling the tabs</a:t>
            </a: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Mainboard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39</a:t>
            </a:fld>
            <a:endParaRPr lang="de-DE" dirty="0"/>
          </a:p>
        </p:txBody>
      </p:sp>
      <p:pic>
        <p:nvPicPr>
          <p:cNvPr id="10" name="kabel entfernen miniatur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290" r="15810" b="19042"/>
          <a:stretch/>
        </p:blipFill>
        <p:spPr>
          <a:xfrm>
            <a:off x="5867401" y="5895389"/>
            <a:ext cx="586800" cy="464400"/>
          </a:xfrm>
          <a:prstGeom prst="rect">
            <a:avLst/>
          </a:prstGeom>
        </p:spPr>
      </p:pic>
      <p:pic>
        <p:nvPicPr>
          <p:cNvPr id="11" name="ansicht oben miniatur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" b="8464"/>
          <a:stretch>
            <a:fillRect/>
          </a:stretch>
        </p:blipFill>
        <p:spPr>
          <a:xfrm rot="10800000">
            <a:off x="5183885" y="5895389"/>
            <a:ext cx="586800" cy="464400"/>
          </a:xfrm>
          <a:prstGeom prst="rect">
            <a:avLst/>
          </a:prstGeom>
        </p:spPr>
      </p:pic>
      <p:pic>
        <p:nvPicPr>
          <p:cNvPr id="9" name="kabel entfernen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290" r="15810" b="19042"/>
          <a:stretch/>
        </p:blipFill>
        <p:spPr>
          <a:xfrm>
            <a:off x="5183188" y="987424"/>
            <a:ext cx="6170612" cy="4874400"/>
          </a:xfrm>
          <a:prstGeom prst="rect">
            <a:avLst/>
          </a:prstGeom>
        </p:spPr>
      </p:pic>
      <p:pic>
        <p:nvPicPr>
          <p:cNvPr id="8" name="ansicht oben"/>
          <p:cNvPicPr>
            <a:picLocks noGrp="1" noChangeAspect="1"/>
          </p:cNvPicPr>
          <p:nvPr>
            <p:ph type="pic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8464" r="-1" b="8464"/>
          <a:stretch/>
        </p:blipFill>
        <p:spPr>
          <a:xfrm rot="10800000">
            <a:off x="5183186" y="987422"/>
            <a:ext cx="6187282" cy="4873625"/>
          </a:xfrm>
        </p:spPr>
      </p:pic>
      <p:sp>
        <p:nvSpPr>
          <p:cNvPr id="12" name="Ellipse 11"/>
          <p:cNvSpPr/>
          <p:nvPr/>
        </p:nvSpPr>
        <p:spPr>
          <a:xfrm>
            <a:off x="7143750" y="3144044"/>
            <a:ext cx="770731" cy="770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183188" y="627667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5874608" y="627559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5" name="P2"/>
          <p:cNvSpPr/>
          <p:nvPr/>
        </p:nvSpPr>
        <p:spPr>
          <a:xfrm>
            <a:off x="6096384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1"/>
          <p:cNvSpPr/>
          <p:nvPr/>
        </p:nvSpPr>
        <p:spPr>
          <a:xfrm>
            <a:off x="5426130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2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KEYBOARD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en-GB" dirty="0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621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10000"/>
            </a:pPr>
            <a:r>
              <a:rPr lang="en-US" dirty="0"/>
              <a:t>Now remove the three marked screws from the cooler</a:t>
            </a:r>
          </a:p>
          <a:p>
            <a:pPr>
              <a:buClr>
                <a:srgbClr val="FF0000"/>
              </a:buClr>
              <a:buSzPct val="110000"/>
            </a:pPr>
            <a:r>
              <a:rPr lang="en-US" dirty="0"/>
              <a:t>Now the cooler can be lifted off the mainboard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40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Mainboard</a:t>
            </a:r>
            <a:endParaRPr lang="de-DE" dirty="0"/>
          </a:p>
        </p:txBody>
      </p:sp>
      <p:pic>
        <p:nvPicPr>
          <p:cNvPr id="12" name="kühler ausgebaut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00" y="982545"/>
            <a:ext cx="6174000" cy="4874400"/>
          </a:xfrm>
          <a:prstGeom prst="rect">
            <a:avLst/>
          </a:prstGeom>
        </p:spPr>
      </p:pic>
      <p:pic>
        <p:nvPicPr>
          <p:cNvPr id="13" name="kühler ausgebaut miniatur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33" y="5896055"/>
            <a:ext cx="586800" cy="464400"/>
          </a:xfrm>
          <a:prstGeom prst="rect">
            <a:avLst/>
          </a:prstGeom>
        </p:spPr>
      </p:pic>
      <p:pic>
        <p:nvPicPr>
          <p:cNvPr id="14" name="kühler ansicht miniatur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6961" r="16898" b="11681"/>
          <a:stretch/>
        </p:blipFill>
        <p:spPr>
          <a:xfrm>
            <a:off x="5174396" y="5896055"/>
            <a:ext cx="586800" cy="464400"/>
          </a:xfrm>
          <a:prstGeom prst="rect">
            <a:avLst/>
          </a:prstGeom>
        </p:spPr>
      </p:pic>
      <p:pic>
        <p:nvPicPr>
          <p:cNvPr id="8" name="kühler ansicht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6961" r="16898" b="11681"/>
          <a:stretch/>
        </p:blipFill>
        <p:spPr>
          <a:xfrm>
            <a:off x="5174396" y="987425"/>
            <a:ext cx="6172200" cy="4873625"/>
          </a:xfrm>
        </p:spPr>
      </p:pic>
      <p:sp>
        <p:nvSpPr>
          <p:cNvPr id="9" name="Ellipse Schraube 3"/>
          <p:cNvSpPr/>
          <p:nvPr/>
        </p:nvSpPr>
        <p:spPr>
          <a:xfrm>
            <a:off x="7525596" y="1825010"/>
            <a:ext cx="321597" cy="321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Schraube 2"/>
          <p:cNvSpPr/>
          <p:nvPr/>
        </p:nvSpPr>
        <p:spPr>
          <a:xfrm>
            <a:off x="7524956" y="2992775"/>
            <a:ext cx="321597" cy="321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schraube 1"/>
          <p:cNvSpPr/>
          <p:nvPr/>
        </p:nvSpPr>
        <p:spPr>
          <a:xfrm>
            <a:off x="6805663" y="2434610"/>
            <a:ext cx="321597" cy="321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183188" y="621304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5874608" y="621196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7" name="P2"/>
          <p:cNvSpPr/>
          <p:nvPr/>
        </p:nvSpPr>
        <p:spPr>
          <a:xfrm>
            <a:off x="6096384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1"/>
          <p:cNvSpPr/>
          <p:nvPr/>
        </p:nvSpPr>
        <p:spPr>
          <a:xfrm>
            <a:off x="5426130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mainboard ansich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7310" r="14307" b="2887"/>
          <a:stretch/>
        </p:blipFill>
        <p:spPr>
          <a:xfrm>
            <a:off x="5827138" y="5883237"/>
            <a:ext cx="589120" cy="465175"/>
          </a:xfrm>
          <a:prstGeom prst="rect">
            <a:avLst/>
          </a:prstGeom>
        </p:spPr>
      </p:pic>
      <p:pic>
        <p:nvPicPr>
          <p:cNvPr id="3" name="mb ausgebaut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3549" r="4122" b="10266"/>
          <a:stretch/>
        </p:blipFill>
        <p:spPr>
          <a:xfrm>
            <a:off x="5183188" y="987425"/>
            <a:ext cx="6174000" cy="4874400"/>
          </a:xfrm>
          <a:prstGeom prst="rect">
            <a:avLst/>
          </a:prstGeom>
          <a:noFill/>
        </p:spPr>
      </p:pic>
      <p:pic>
        <p:nvPicPr>
          <p:cNvPr id="28" name="mainboard ansicht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7310" r="14307" b="2887"/>
          <a:stretch/>
        </p:blipFill>
        <p:spPr>
          <a:xfrm>
            <a:off x="5183294" y="979487"/>
            <a:ext cx="6172200" cy="4873625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5691029" y="1732987"/>
            <a:ext cx="202736" cy="202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7409565" y="1655527"/>
            <a:ext cx="202736" cy="202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9135047" y="1691150"/>
            <a:ext cx="202736" cy="202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8987409" y="2538875"/>
            <a:ext cx="202736" cy="202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25000"/>
            <a:ext cx="3932237" cy="872280"/>
          </a:xfrm>
        </p:spPr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1330036"/>
            <a:ext cx="3933825" cy="453895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/>
              <a:t>Now you have to carefully pull a total of eleven cables out of their holders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</a:rPr>
              <a:t>Please pay particular attention to the cable routing. It helps to document the initial state of your device with additional photos.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</a:rPr>
              <a:t>Remove the 4 fixing screws from the mainboard. </a:t>
            </a:r>
          </a:p>
          <a:p>
            <a:pPr>
              <a:buClr>
                <a:srgbClr val="FF0000"/>
              </a:buClr>
            </a:pPr>
            <a:r>
              <a:rPr lang="en-US" dirty="0"/>
              <a:t>Now you should be able to lift out the mainboard quite easily</a:t>
            </a:r>
          </a:p>
          <a:p>
            <a:pPr>
              <a:buClr>
                <a:srgbClr val="FF0000"/>
              </a:buClr>
            </a:pPr>
            <a:r>
              <a:rPr lang="en-US" dirty="0"/>
              <a:t>To install a mainboard, please proceed in reverse order</a:t>
            </a:r>
          </a:p>
          <a:p>
            <a:pPr>
              <a:buClr>
                <a:srgbClr val="FF0000"/>
              </a:buClr>
            </a:pPr>
            <a:r>
              <a:rPr lang="en-US" dirty="0"/>
              <a:t>Transfer missing rubber covers, ESD foils etc. to the new MB.</a:t>
            </a:r>
          </a:p>
          <a:p>
            <a:pPr>
              <a:buClr>
                <a:schemeClr val="tx1"/>
              </a:buClr>
            </a:pPr>
            <a:r>
              <a:rPr lang="en-US" dirty="0"/>
              <a:t>The new mainboard must be brought up to date with a BIOS update. Go to https://www.wortmann.de/ to find BIOS updates.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Mainboard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41</a:t>
            </a:fld>
            <a:endParaRPr lang="de-DE" dirty="0"/>
          </a:p>
        </p:txBody>
      </p:sp>
      <p:pic>
        <p:nvPicPr>
          <p:cNvPr id="20" name="mb ausgebaut miniatur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12060" r="3091" b="9632"/>
          <a:stretch/>
        </p:blipFill>
        <p:spPr>
          <a:xfrm>
            <a:off x="6473408" y="5889224"/>
            <a:ext cx="586800" cy="464400"/>
          </a:xfrm>
          <a:prstGeom prst="rect">
            <a:avLst/>
          </a:prstGeom>
          <a:noFill/>
        </p:spPr>
      </p:pic>
      <p:pic>
        <p:nvPicPr>
          <p:cNvPr id="19" name="mainboard ansicht miniatur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7310" r="14307" b="2887"/>
          <a:stretch/>
        </p:blipFill>
        <p:spPr>
          <a:xfrm>
            <a:off x="5183188" y="5891950"/>
            <a:ext cx="586800" cy="464400"/>
          </a:xfrm>
          <a:prstGeom prst="rect">
            <a:avLst/>
          </a:prstGeom>
        </p:spPr>
      </p:pic>
      <p:pic>
        <p:nvPicPr>
          <p:cNvPr id="8" name="mainboard ansicht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7310" r="14307" b="2887"/>
          <a:stretch/>
        </p:blipFill>
        <p:spPr>
          <a:xfrm>
            <a:off x="5181600" y="987425"/>
            <a:ext cx="6172200" cy="4873625"/>
          </a:xfrm>
        </p:spPr>
      </p:pic>
      <p:sp>
        <p:nvSpPr>
          <p:cNvPr id="9" name="Ellipse 8"/>
          <p:cNvSpPr/>
          <p:nvPr/>
        </p:nvSpPr>
        <p:spPr>
          <a:xfrm>
            <a:off x="8042275" y="3368675"/>
            <a:ext cx="177800" cy="17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8220074" y="3336923"/>
            <a:ext cx="230981" cy="230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7548561" y="3336922"/>
            <a:ext cx="230981" cy="230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7331868" y="3308746"/>
            <a:ext cx="230981" cy="230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551612" y="3031332"/>
            <a:ext cx="425450" cy="425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152356" y="2959097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8610600" y="1593848"/>
            <a:ext cx="230981" cy="230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9315452" y="2968621"/>
            <a:ext cx="259554" cy="2595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</a:t>
            </a:r>
          </a:p>
        </p:txBody>
      </p:sp>
      <p:sp>
        <p:nvSpPr>
          <p:cNvPr id="18" name="Ellipse 17"/>
          <p:cNvSpPr/>
          <p:nvPr/>
        </p:nvSpPr>
        <p:spPr>
          <a:xfrm>
            <a:off x="9337677" y="3195638"/>
            <a:ext cx="204788" cy="204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5455159" y="3697287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Ellipse 21"/>
          <p:cNvSpPr/>
          <p:nvPr/>
        </p:nvSpPr>
        <p:spPr>
          <a:xfrm>
            <a:off x="9391650" y="1662905"/>
            <a:ext cx="230981" cy="230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5183188" y="621304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5874608" y="621196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518558" y="620675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5" name="P3"/>
          <p:cNvSpPr/>
          <p:nvPr/>
        </p:nvSpPr>
        <p:spPr>
          <a:xfrm>
            <a:off x="6721366" y="631475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2"/>
          <p:cNvSpPr/>
          <p:nvPr/>
        </p:nvSpPr>
        <p:spPr>
          <a:xfrm>
            <a:off x="6075096" y="631475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1"/>
          <p:cNvSpPr/>
          <p:nvPr/>
        </p:nvSpPr>
        <p:spPr>
          <a:xfrm>
            <a:off x="5426581" y="631475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00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1" grpId="1" animBg="1"/>
      <p:bldP spid="21" grpId="2" animBg="1"/>
      <p:bldP spid="21" grpId="3" animBg="1"/>
      <p:bldP spid="21" grpId="4" animBg="1"/>
      <p:bldP spid="22" grpId="0" animBg="1"/>
      <p:bldP spid="22" grpId="1" animBg="1"/>
      <p:bldP spid="22" grpId="2" animBg="1"/>
      <p:bldP spid="35" grpId="0" animBg="1"/>
      <p:bldP spid="35" grpId="1" animBg="1"/>
      <p:bldP spid="35" grpId="2" animBg="1"/>
      <p:bldP spid="35" grpId="3" animBg="1"/>
      <p:bldP spid="34" grpId="0" animBg="1"/>
      <p:bldP spid="34" grpId="1" animBg="1"/>
      <p:bldP spid="34" grpId="2" animBg="1"/>
      <p:bldP spid="34" grpId="3" animBg="1"/>
      <p:bldP spid="11" grpId="0" animBg="1"/>
      <p:bldP spid="11" grpId="1" animBg="1"/>
      <p:bldP spid="11" grpId="2" animBg="1"/>
      <p:bldP spid="11" grpId="3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CASE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1950" cy="1500187"/>
          </a:xfrm>
        </p:spPr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de-DE" dirty="0" err="1"/>
              <a:t>Difficulty</a:t>
            </a:r>
            <a:r>
              <a:rPr lang="de-DE" dirty="0"/>
              <a:t>: 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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593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dirty="0">
                <a:solidFill>
                  <a:srgbClr val="7030A0"/>
                </a:solidFill>
                <a:hlinkClick r:id="rId3" action="ppaction://hlinksldjump"/>
              </a:rPr>
              <a:t>Remove Mainboard</a:t>
            </a:r>
            <a:endParaRPr lang="de-DE" dirty="0">
              <a:solidFill>
                <a:srgbClr val="7030A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Top Case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43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5872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-19190" r="-227" b="-19484"/>
          <a:stretch/>
        </p:blipFill>
        <p:spPr/>
      </p:pic>
    </p:spTree>
    <p:extLst>
      <p:ext uri="{BB962C8B-B14F-4D97-AF65-F5344CB8AC3E}">
        <p14:creationId xmlns:p14="http://schemas.microsoft.com/office/powerpoint/2010/main" val="2449974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Remove the circuit boards, cables and speakers</a:t>
            </a:r>
          </a:p>
          <a:p>
            <a:pPr>
              <a:buClr>
                <a:srgbClr val="FF0000"/>
              </a:buClr>
            </a:pPr>
            <a:r>
              <a:rPr lang="en-US" dirty="0"/>
              <a:t>Now you have to remove the three screws on each hinge.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Top Case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44</a:t>
            </a:fld>
            <a:endParaRPr lang="de-DE" dirty="0"/>
          </a:p>
        </p:txBody>
      </p:sp>
      <p:pic>
        <p:nvPicPr>
          <p:cNvPr id="8" name="mb ausgebaut"/>
          <p:cNvPicPr>
            <a:picLocks noGrp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12337" r="5539" b="12358"/>
          <a:stretch/>
        </p:blipFill>
        <p:spPr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5343526" y="3921125"/>
            <a:ext cx="395748" cy="1196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0784206" y="3871913"/>
            <a:ext cx="395748" cy="12877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572375" y="4905375"/>
            <a:ext cx="1890713" cy="479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9558338" y="5033963"/>
            <a:ext cx="1225868" cy="300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0718800" y="2955925"/>
            <a:ext cx="461154" cy="837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10660856" y="2038350"/>
            <a:ext cx="521494" cy="921544"/>
          </a:xfrm>
          <a:custGeom>
            <a:avLst/>
            <a:gdLst>
              <a:gd name="connsiteX0" fmla="*/ 521494 w 521494"/>
              <a:gd name="connsiteY0" fmla="*/ 921544 h 921544"/>
              <a:gd name="connsiteX1" fmla="*/ 521494 w 521494"/>
              <a:gd name="connsiteY1" fmla="*/ 147638 h 921544"/>
              <a:gd name="connsiteX2" fmla="*/ 285750 w 521494"/>
              <a:gd name="connsiteY2" fmla="*/ 0 h 921544"/>
              <a:gd name="connsiteX3" fmla="*/ 0 w 521494"/>
              <a:gd name="connsiteY3" fmla="*/ 0 h 921544"/>
              <a:gd name="connsiteX4" fmla="*/ 0 w 521494"/>
              <a:gd name="connsiteY4" fmla="*/ 790575 h 921544"/>
              <a:gd name="connsiteX5" fmla="*/ 61913 w 521494"/>
              <a:gd name="connsiteY5" fmla="*/ 914400 h 921544"/>
              <a:gd name="connsiteX6" fmla="*/ 521494 w 521494"/>
              <a:gd name="connsiteY6" fmla="*/ 921544 h 92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494" h="921544">
                <a:moveTo>
                  <a:pt x="521494" y="921544"/>
                </a:moveTo>
                <a:lnTo>
                  <a:pt x="521494" y="147638"/>
                </a:lnTo>
                <a:lnTo>
                  <a:pt x="285750" y="0"/>
                </a:lnTo>
                <a:lnTo>
                  <a:pt x="0" y="0"/>
                </a:lnTo>
                <a:lnTo>
                  <a:pt x="0" y="790575"/>
                </a:lnTo>
                <a:lnTo>
                  <a:pt x="61913" y="914400"/>
                </a:lnTo>
                <a:lnTo>
                  <a:pt x="521494" y="92154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10367963" y="1712119"/>
            <a:ext cx="814387" cy="473869"/>
          </a:xfrm>
          <a:custGeom>
            <a:avLst/>
            <a:gdLst>
              <a:gd name="connsiteX0" fmla="*/ 292893 w 814387"/>
              <a:gd name="connsiteY0" fmla="*/ 326231 h 473869"/>
              <a:gd name="connsiteX1" fmla="*/ 0 w 814387"/>
              <a:gd name="connsiteY1" fmla="*/ 326231 h 473869"/>
              <a:gd name="connsiteX2" fmla="*/ 0 w 814387"/>
              <a:gd name="connsiteY2" fmla="*/ 107156 h 473869"/>
              <a:gd name="connsiteX3" fmla="*/ 121443 w 814387"/>
              <a:gd name="connsiteY3" fmla="*/ 107156 h 473869"/>
              <a:gd name="connsiteX4" fmla="*/ 235743 w 814387"/>
              <a:gd name="connsiteY4" fmla="*/ 0 h 473869"/>
              <a:gd name="connsiteX5" fmla="*/ 814387 w 814387"/>
              <a:gd name="connsiteY5" fmla="*/ 0 h 473869"/>
              <a:gd name="connsiteX6" fmla="*/ 814387 w 814387"/>
              <a:gd name="connsiteY6" fmla="*/ 473869 h 473869"/>
              <a:gd name="connsiteX7" fmla="*/ 571500 w 814387"/>
              <a:gd name="connsiteY7" fmla="*/ 321469 h 473869"/>
              <a:gd name="connsiteX8" fmla="*/ 292893 w 814387"/>
              <a:gd name="connsiteY8" fmla="*/ 326231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387" h="473869">
                <a:moveTo>
                  <a:pt x="292893" y="326231"/>
                </a:moveTo>
                <a:lnTo>
                  <a:pt x="0" y="326231"/>
                </a:lnTo>
                <a:lnTo>
                  <a:pt x="0" y="107156"/>
                </a:lnTo>
                <a:lnTo>
                  <a:pt x="121443" y="107156"/>
                </a:lnTo>
                <a:lnTo>
                  <a:pt x="235743" y="0"/>
                </a:lnTo>
                <a:lnTo>
                  <a:pt x="814387" y="0"/>
                </a:lnTo>
                <a:lnTo>
                  <a:pt x="814387" y="473869"/>
                </a:lnTo>
                <a:lnTo>
                  <a:pt x="571500" y="321469"/>
                </a:lnTo>
                <a:lnTo>
                  <a:pt x="292893" y="32623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629275" y="1548146"/>
            <a:ext cx="317500" cy="317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10258425" y="1506871"/>
            <a:ext cx="325898" cy="325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854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Once the screws have been removed, now flip up the back about 90 degrees as shown                                            </a:t>
            </a:r>
          </a:p>
          <a:p>
            <a:pPr>
              <a:buClr>
                <a:srgbClr val="FF0000"/>
              </a:buClr>
            </a:pPr>
            <a:r>
              <a:rPr lang="en-US" dirty="0"/>
              <a:t>The hinges release automatically and you can now remove the top case without any problems.</a:t>
            </a:r>
          </a:p>
          <a:p>
            <a:pPr>
              <a:buClr>
                <a:srgbClr val="FF0000"/>
              </a:buClr>
            </a:pPr>
            <a:r>
              <a:rPr lang="en-US" dirty="0"/>
              <a:t>To install a Top Case, please proceed in reverse order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</a:rPr>
              <a:t>Pay attention to the correct cable routing, the correct cable marking and the screws on the hinges. Improper handling can result in irreparable damage.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Top Case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45</a:t>
            </a:fld>
            <a:endParaRPr lang="de-DE" dirty="0"/>
          </a:p>
        </p:txBody>
      </p:sp>
      <p:pic>
        <p:nvPicPr>
          <p:cNvPr id="9" name="entfern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8864" r="13719" b="5733"/>
          <a:stretch/>
        </p:blipFill>
        <p:spPr>
          <a:xfrm>
            <a:off x="5183187" y="987426"/>
            <a:ext cx="6174000" cy="4863017"/>
          </a:xfrm>
          <a:prstGeom prst="rect">
            <a:avLst/>
          </a:prstGeom>
        </p:spPr>
      </p:pic>
      <p:pic>
        <p:nvPicPr>
          <p:cNvPr id="8" name="hochklappen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r="2303"/>
          <a:stretch>
            <a:fillRect/>
          </a:stretch>
        </p:blipFill>
        <p:spPr/>
      </p:pic>
      <p:pic>
        <p:nvPicPr>
          <p:cNvPr id="10" name="hochklappen miniatu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r="2303"/>
          <a:stretch>
            <a:fillRect/>
          </a:stretch>
        </p:blipFill>
        <p:spPr>
          <a:xfrm>
            <a:off x="5183187" y="5922836"/>
            <a:ext cx="588140" cy="464400"/>
          </a:xfrm>
          <a:prstGeom prst="rect">
            <a:avLst/>
          </a:prstGeom>
        </p:spPr>
      </p:pic>
      <p:pic>
        <p:nvPicPr>
          <p:cNvPr id="11" name="entfernt miniatur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8864" r="13719" b="5733"/>
          <a:stretch/>
        </p:blipFill>
        <p:spPr>
          <a:xfrm>
            <a:off x="5839313" y="5922836"/>
            <a:ext cx="587864" cy="463037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183188" y="6277873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874608" y="6276795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4" name="P2"/>
          <p:cNvSpPr/>
          <p:nvPr/>
        </p:nvSpPr>
        <p:spPr>
          <a:xfrm>
            <a:off x="6083238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1"/>
          <p:cNvSpPr/>
          <p:nvPr/>
        </p:nvSpPr>
        <p:spPr>
          <a:xfrm>
            <a:off x="5426130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5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LCD DISPLAY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1950" cy="1500187"/>
          </a:xfrm>
        </p:spPr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de-DE" dirty="0" err="1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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074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 dirty="0">
                <a:solidFill>
                  <a:srgbClr val="7030A0"/>
                </a:solidFill>
                <a:hlinkClick r:id="rId3" action="ppaction://hlinksldjump"/>
              </a:rPr>
              <a:t>Remove the keyboard</a:t>
            </a:r>
            <a:endParaRPr lang="de-DE" u="sng" dirty="0">
              <a:solidFill>
                <a:srgbClr val="7030A0"/>
              </a:solidFill>
            </a:endParaRPr>
          </a:p>
          <a:p>
            <a:r>
              <a:rPr lang="en-US" u="sng" dirty="0">
                <a:solidFill>
                  <a:srgbClr val="7030A0"/>
                </a:solidFill>
                <a:hlinkClick r:id="rId4" action="ppaction://hlinksldjump"/>
              </a:rPr>
              <a:t>Remove the battery</a:t>
            </a:r>
            <a:r>
              <a:rPr lang="en-US" dirty="0">
                <a:hlinkClick r:id="rId4" action="ppaction://hlinksldjump"/>
              </a:rPr>
              <a:t>: </a:t>
            </a:r>
            <a:r>
              <a:rPr lang="en-US" dirty="0"/>
              <a:t>In some circumstances, it may be sufficient to disconnect the power cable from the mainboard without removing the entire battery.</a:t>
            </a:r>
            <a:endParaRPr lang="de-DE" dirty="0"/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LCD Display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47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5872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-19190" r="-227" b="-19484"/>
          <a:stretch/>
        </p:blipFill>
        <p:spPr/>
      </p:pic>
    </p:spTree>
    <p:extLst>
      <p:ext uri="{BB962C8B-B14F-4D97-AF65-F5344CB8AC3E}">
        <p14:creationId xmlns:p14="http://schemas.microsoft.com/office/powerpoint/2010/main" val="1660699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Step</a:t>
            </a:r>
            <a:endParaRPr lang="de-DE" dirty="0"/>
          </a:p>
        </p:txBody>
      </p:sp>
      <p:pic>
        <p:nvPicPr>
          <p:cNvPr id="10" name="gelöst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4883" r="6773" b="8727"/>
          <a:stretch/>
        </p:blipFill>
        <p:spPr>
          <a:xfrm>
            <a:off x="5183186" y="987425"/>
            <a:ext cx="6174000" cy="48744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917180" y="1066800"/>
            <a:ext cx="853440" cy="220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front cover lösen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r="1389"/>
          <a:stretch>
            <a:fillRect/>
          </a:stretch>
        </p:blipFill>
        <p:spPr>
          <a:xfrm rot="10800000">
            <a:off x="5183188" y="987425"/>
            <a:ext cx="6172200" cy="487362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Place the notebook down as shown in the photo</a:t>
            </a:r>
            <a:endParaRPr lang="de-DE" dirty="0"/>
          </a:p>
          <a:p>
            <a:pPr>
              <a:buClr>
                <a:srgbClr val="FF0000"/>
              </a:buClr>
            </a:pPr>
            <a:r>
              <a:rPr lang="en-US" dirty="0"/>
              <a:t>Carefully remove the front cover from the LCD by pulling it out with your hands.</a:t>
            </a:r>
          </a:p>
          <a:p>
            <a:pPr>
              <a:buClr>
                <a:srgbClr val="FF0000"/>
              </a:buClr>
            </a:pPr>
            <a:r>
              <a:rPr lang="en-US" dirty="0"/>
              <a:t>Start on the left or right and work your way around it. The bottom side is glued and should be loosened at the end.</a:t>
            </a:r>
          </a:p>
          <a:p>
            <a:pPr>
              <a:buClr>
                <a:srgbClr val="FF0000"/>
              </a:buClr>
            </a:pPr>
            <a:r>
              <a:rPr lang="en-US" dirty="0"/>
              <a:t>Now you can remove the camera</a:t>
            </a:r>
          </a:p>
          <a:p>
            <a:pPr>
              <a:buClr>
                <a:srgbClr val="FF0000"/>
              </a:buClr>
            </a:pPr>
            <a:r>
              <a:rPr lang="en-US" dirty="0"/>
              <a:t>Remove any loose adhesive residues on the front cover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LCD Display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48</a:t>
            </a:fld>
            <a:endParaRPr lang="de-DE" dirty="0"/>
          </a:p>
        </p:txBody>
      </p:sp>
      <p:pic>
        <p:nvPicPr>
          <p:cNvPr id="9" name="front cover lösen minatu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r="1389"/>
          <a:stretch>
            <a:fillRect/>
          </a:stretch>
        </p:blipFill>
        <p:spPr>
          <a:xfrm rot="10800000">
            <a:off x="5183188" y="5900311"/>
            <a:ext cx="588139" cy="464400"/>
          </a:xfrm>
          <a:prstGeom prst="rect">
            <a:avLst/>
          </a:prstGeom>
        </p:spPr>
      </p:pic>
      <p:pic>
        <p:nvPicPr>
          <p:cNvPr id="11" name="gelöst miniatur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4883" r="6773" b="8727"/>
          <a:stretch/>
        </p:blipFill>
        <p:spPr>
          <a:xfrm>
            <a:off x="5847524" y="5900311"/>
            <a:ext cx="588219" cy="46440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183188" y="6256712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874608" y="6255634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4" name="P2"/>
          <p:cNvSpPr/>
          <p:nvPr/>
        </p:nvSpPr>
        <p:spPr>
          <a:xfrm>
            <a:off x="6091626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1"/>
          <p:cNvSpPr/>
          <p:nvPr/>
        </p:nvSpPr>
        <p:spPr>
          <a:xfrm>
            <a:off x="5426130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5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At this point at the very latest, you should look for a soft surface, e.g. as shown in the picture, to make sure that the display panel or notebook housing is not scratched.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/>
              <a:t>Now carefully loosen the panel with your hands, starting at the top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The panel is glued to the back cover in six places. See picture 2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If bent too much, the LCD panel can break and splinter very easily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LCD Display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49</a:t>
            </a:fld>
            <a:endParaRPr lang="de-DE" dirty="0"/>
          </a:p>
        </p:txBody>
      </p:sp>
      <p:pic>
        <p:nvPicPr>
          <p:cNvPr id="9" name="LCD lösen miniatu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" b="393"/>
          <a:stretch>
            <a:fillRect/>
          </a:stretch>
        </p:blipFill>
        <p:spPr>
          <a:xfrm>
            <a:off x="5183189" y="5899792"/>
            <a:ext cx="588139" cy="464400"/>
          </a:xfrm>
          <a:prstGeom prst="rect">
            <a:avLst/>
          </a:prstGeom>
        </p:spPr>
      </p:pic>
      <p:pic>
        <p:nvPicPr>
          <p:cNvPr id="10" name="LCD gelöst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5579" r="4395" b="5802"/>
          <a:stretch/>
        </p:blipFill>
        <p:spPr>
          <a:xfrm>
            <a:off x="5174395" y="987425"/>
            <a:ext cx="6174000" cy="4875213"/>
          </a:xfrm>
          <a:prstGeom prst="rect">
            <a:avLst/>
          </a:prstGeom>
        </p:spPr>
      </p:pic>
      <p:pic>
        <p:nvPicPr>
          <p:cNvPr id="11" name="LCD gelöst miniatur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5579" r="4395" b="5802"/>
          <a:stretch/>
        </p:blipFill>
        <p:spPr>
          <a:xfrm>
            <a:off x="5835625" y="5899792"/>
            <a:ext cx="586800" cy="464400"/>
          </a:xfrm>
          <a:prstGeom prst="rect">
            <a:avLst/>
          </a:prstGeom>
        </p:spPr>
      </p:pic>
      <p:grpSp>
        <p:nvGrpSpPr>
          <p:cNvPr id="15" name="Pfeil"/>
          <p:cNvGrpSpPr/>
          <p:nvPr/>
        </p:nvGrpSpPr>
        <p:grpSpPr>
          <a:xfrm rot="10800000">
            <a:off x="6224803" y="2585824"/>
            <a:ext cx="1568960" cy="1676825"/>
            <a:chOff x="8241143" y="2389572"/>
            <a:chExt cx="1179871" cy="1260987"/>
          </a:xfrm>
        </p:grpSpPr>
        <p:sp>
          <p:nvSpPr>
            <p:cNvPr id="16" name="Bogen 15"/>
            <p:cNvSpPr/>
            <p:nvPr/>
          </p:nvSpPr>
          <p:spPr>
            <a:xfrm rot="2177433">
              <a:off x="8241143" y="2389572"/>
              <a:ext cx="1179871" cy="1260987"/>
            </a:xfrm>
            <a:prstGeom prst="arc">
              <a:avLst/>
            </a:prstGeom>
            <a:noFill/>
            <a:ln w="76200" cap="rnd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ln w="38100">
                  <a:solidFill>
                    <a:schemeClr val="tx1"/>
                  </a:solidFill>
                </a:ln>
                <a:solidFill>
                  <a:srgbClr val="E63C14"/>
                </a:solidFill>
              </a:endParaRPr>
            </a:p>
          </p:txBody>
        </p:sp>
        <p:sp>
          <p:nvSpPr>
            <p:cNvPr id="17" name="Gleichschenkliges Dreieck 16"/>
            <p:cNvSpPr/>
            <p:nvPr/>
          </p:nvSpPr>
          <p:spPr>
            <a:xfrm rot="12966049">
              <a:off x="9057014" y="3334369"/>
              <a:ext cx="331470" cy="285750"/>
            </a:xfrm>
            <a:prstGeom prst="triangle">
              <a:avLst/>
            </a:prstGeom>
            <a:solidFill>
              <a:schemeClr val="accent5"/>
            </a:solidFill>
            <a:ln cap="rnd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pic>
        <p:nvPicPr>
          <p:cNvPr id="8" name="LDC Lösen"/>
          <p:cNvPicPr>
            <a:picLocks noGrp="1" noChangeAspect="1"/>
          </p:cNvPicPr>
          <p:nvPr>
            <p:ph type="pic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" b="393"/>
          <a:stretch>
            <a:fillRect/>
          </a:stretch>
        </p:blipFill>
        <p:spPr>
          <a:xfrm>
            <a:off x="5174396" y="989806"/>
            <a:ext cx="6172200" cy="4873625"/>
          </a:xfrm>
        </p:spPr>
      </p:pic>
      <p:sp>
        <p:nvSpPr>
          <p:cNvPr id="14" name="Rechteck 13"/>
          <p:cNvSpPr/>
          <p:nvPr/>
        </p:nvSpPr>
        <p:spPr>
          <a:xfrm>
            <a:off x="5183188" y="6256192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5837928" y="6255114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9" name="P2"/>
          <p:cNvSpPr/>
          <p:nvPr/>
        </p:nvSpPr>
        <p:spPr>
          <a:xfrm>
            <a:off x="6074514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1"/>
          <p:cNvSpPr/>
          <p:nvPr/>
        </p:nvSpPr>
        <p:spPr>
          <a:xfrm>
            <a:off x="5426130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4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en-GB" dirty="0"/>
              <a:t>Step</a:t>
            </a:r>
          </a:p>
        </p:txBody>
      </p:sp>
      <p:pic>
        <p:nvPicPr>
          <p:cNvPr id="5" name="Bildplatzhalter 4"/>
          <p:cNvPicPr>
            <a:picLocks noGrp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r="7081"/>
          <a:stretch/>
        </p:blipFill>
        <p:spPr>
          <a:xfrm rot="10800000">
            <a:off x="5183188" y="987425"/>
            <a:ext cx="6172200" cy="487362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US" dirty="0"/>
              <a:t>Remove the two screws from the bottom case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6519180" y="305530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9109863" y="2454031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5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Keyboard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134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To remove the LCD display, you should disconnect the LCD cable.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</a:rPr>
              <a:t>Fix the LCD cable properly after replacing the panel. If necessary, secure it additionally with thin fabric tape.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LCD Display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50</a:t>
            </a:fld>
            <a:endParaRPr lang="de-DE" dirty="0"/>
          </a:p>
        </p:txBody>
      </p:sp>
      <p:pic>
        <p:nvPicPr>
          <p:cNvPr id="10" name="kabel gelöst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570"/>
          <a:stretch>
            <a:fillRect/>
          </a:stretch>
        </p:blipFill>
        <p:spPr>
          <a:xfrm rot="10800000">
            <a:off x="5183188" y="987425"/>
            <a:ext cx="6172200" cy="4873625"/>
          </a:xfrm>
        </p:spPr>
      </p:pic>
      <p:pic>
        <p:nvPicPr>
          <p:cNvPr id="11" name="kabel gelöst miniatu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570"/>
          <a:stretch>
            <a:fillRect/>
          </a:stretch>
        </p:blipFill>
        <p:spPr>
          <a:xfrm rot="10800000">
            <a:off x="5873369" y="5899472"/>
            <a:ext cx="588139" cy="464400"/>
          </a:xfrm>
          <a:prstGeom prst="rect">
            <a:avLst/>
          </a:prstGeom>
        </p:spPr>
      </p:pic>
      <p:pic>
        <p:nvPicPr>
          <p:cNvPr id="12" name="LCD gelöst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5579" r="4395" b="5802"/>
          <a:stretch/>
        </p:blipFill>
        <p:spPr>
          <a:xfrm>
            <a:off x="5182015" y="987425"/>
            <a:ext cx="6174000" cy="4875213"/>
          </a:xfrm>
          <a:prstGeom prst="rect">
            <a:avLst/>
          </a:prstGeom>
        </p:spPr>
      </p:pic>
      <p:pic>
        <p:nvPicPr>
          <p:cNvPr id="13" name="LCD gelöst miniatur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5579" r="4395" b="5802"/>
          <a:stretch/>
        </p:blipFill>
        <p:spPr>
          <a:xfrm>
            <a:off x="5174395" y="5899472"/>
            <a:ext cx="586800" cy="46440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8423274" y="3017043"/>
            <a:ext cx="440531" cy="440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183188" y="6256950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5874608" y="6255872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7" name="P2"/>
          <p:cNvSpPr/>
          <p:nvPr/>
        </p:nvSpPr>
        <p:spPr>
          <a:xfrm>
            <a:off x="6118382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1"/>
          <p:cNvSpPr/>
          <p:nvPr/>
        </p:nvSpPr>
        <p:spPr>
          <a:xfrm>
            <a:off x="5378505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9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LCD BACK COVER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1200"/>
          </a:xfrm>
        </p:spPr>
        <p:txBody>
          <a:bodyPr>
            <a:normAutofit/>
          </a:bodyPr>
          <a:lstStyle/>
          <a:p>
            <a:r>
              <a:rPr lang="de-DE" dirty="0"/>
              <a:t>TERRA MOBILE 1550</a:t>
            </a:r>
          </a:p>
          <a:p>
            <a:r>
              <a:rPr lang="de-DE" dirty="0" err="1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</a:t>
            </a:r>
            <a:r>
              <a:rPr lang="de-DE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477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 dirty="0">
                <a:solidFill>
                  <a:srgbClr val="7030A0"/>
                </a:solidFill>
                <a:hlinkClick r:id="rId3" action="ppaction://hlinksldjump"/>
              </a:rPr>
              <a:t>Remove the LCD </a:t>
            </a:r>
            <a:r>
              <a:rPr lang="de-DE" u="sng" dirty="0" err="1">
                <a:solidFill>
                  <a:srgbClr val="7030A0"/>
                </a:solidFill>
                <a:hlinkClick r:id="rId3" action="ppaction://hlinksldjump"/>
              </a:rPr>
              <a:t>display</a:t>
            </a:r>
            <a:endParaRPr lang="de-DE" u="sng" dirty="0">
              <a:solidFill>
                <a:srgbClr val="7030A0"/>
              </a:solidFill>
            </a:endParaRP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LCD Back Cover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52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58729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-19190" r="-227" b="-19484"/>
          <a:stretch/>
        </p:blipFill>
        <p:spPr/>
      </p:pic>
    </p:spTree>
    <p:extLst>
      <p:ext uri="{BB962C8B-B14F-4D97-AF65-F5344CB8AC3E}">
        <p14:creationId xmlns:p14="http://schemas.microsoft.com/office/powerpoint/2010/main" val="3853991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The following steps should be carried out with a high degree of caution.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/>
              <a:t>Remove the camera cable and the WLAN antennas.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LCD Back Cover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53</a:t>
            </a:fld>
            <a:endParaRPr lang="de-DE" dirty="0"/>
          </a:p>
        </p:txBody>
      </p:sp>
      <p:pic>
        <p:nvPicPr>
          <p:cNvPr id="23" name="kabel netfernt miniatur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13492" b="3136"/>
          <a:stretch/>
        </p:blipFill>
        <p:spPr>
          <a:xfrm rot="10800000">
            <a:off x="5824031" y="5900125"/>
            <a:ext cx="586800" cy="464400"/>
          </a:xfrm>
          <a:prstGeom prst="rect">
            <a:avLst/>
          </a:prstGeom>
        </p:spPr>
      </p:pic>
      <p:pic>
        <p:nvPicPr>
          <p:cNvPr id="21" name="kabel ansicht miniatur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4366" r="9625"/>
          <a:stretch/>
        </p:blipFill>
        <p:spPr>
          <a:xfrm>
            <a:off x="5183188" y="5900125"/>
            <a:ext cx="588139" cy="464400"/>
          </a:xfrm>
          <a:prstGeom prst="rect">
            <a:avLst/>
          </a:prstGeom>
        </p:spPr>
      </p:pic>
      <p:pic>
        <p:nvPicPr>
          <p:cNvPr id="22" name="kabel entfernt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13492" b="3136"/>
          <a:stretch/>
        </p:blipFill>
        <p:spPr>
          <a:xfrm rot="10800000">
            <a:off x="5179800" y="993000"/>
            <a:ext cx="6174000" cy="4874400"/>
          </a:xfrm>
          <a:prstGeom prst="rect">
            <a:avLst/>
          </a:prstGeom>
        </p:spPr>
      </p:pic>
      <p:pic>
        <p:nvPicPr>
          <p:cNvPr id="10" name="kabel ansicht"/>
          <p:cNvPicPr>
            <a:picLocks noGrp="1" noChangeAspect="1"/>
          </p:cNvPicPr>
          <p:nvPr>
            <p:ph type="pic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4366" r="9625"/>
          <a:stretch/>
        </p:blipFill>
        <p:spPr/>
      </p:pic>
      <p:grpSp>
        <p:nvGrpSpPr>
          <p:cNvPr id="20" name="Gruppieren 19"/>
          <p:cNvGrpSpPr/>
          <p:nvPr/>
        </p:nvGrpSpPr>
        <p:grpSpPr>
          <a:xfrm>
            <a:off x="6579394" y="1066800"/>
            <a:ext cx="3688556" cy="3257550"/>
            <a:chOff x="6579394" y="1066800"/>
            <a:chExt cx="3688556" cy="3257550"/>
          </a:xfrm>
        </p:grpSpPr>
        <p:sp>
          <p:nvSpPr>
            <p:cNvPr id="14" name="Freihandform 13"/>
            <p:cNvSpPr/>
            <p:nvPr/>
          </p:nvSpPr>
          <p:spPr>
            <a:xfrm>
              <a:off x="8653463" y="1066800"/>
              <a:ext cx="1614487" cy="3100388"/>
            </a:xfrm>
            <a:custGeom>
              <a:avLst/>
              <a:gdLst>
                <a:gd name="connsiteX0" fmla="*/ 0 w 1614487"/>
                <a:gd name="connsiteY0" fmla="*/ 0 h 3167063"/>
                <a:gd name="connsiteX1" fmla="*/ 0 w 1614487"/>
                <a:gd name="connsiteY1" fmla="*/ 2776538 h 3167063"/>
                <a:gd name="connsiteX2" fmla="*/ 1423987 w 1614487"/>
                <a:gd name="connsiteY2" fmla="*/ 2724150 h 3167063"/>
                <a:gd name="connsiteX3" fmla="*/ 1452562 w 1614487"/>
                <a:gd name="connsiteY3" fmla="*/ 3167063 h 3167063"/>
                <a:gd name="connsiteX4" fmla="*/ 1614487 w 1614487"/>
                <a:gd name="connsiteY4" fmla="*/ 3167063 h 3167063"/>
                <a:gd name="connsiteX5" fmla="*/ 1614487 w 1614487"/>
                <a:gd name="connsiteY5" fmla="*/ 2538413 h 3167063"/>
                <a:gd name="connsiteX6" fmla="*/ 223837 w 1614487"/>
                <a:gd name="connsiteY6" fmla="*/ 2576513 h 3167063"/>
                <a:gd name="connsiteX7" fmla="*/ 223837 w 1614487"/>
                <a:gd name="connsiteY7" fmla="*/ 4763 h 3167063"/>
                <a:gd name="connsiteX8" fmla="*/ 0 w 1614487"/>
                <a:gd name="connsiteY8" fmla="*/ 0 h 3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4487" h="3167063">
                  <a:moveTo>
                    <a:pt x="0" y="0"/>
                  </a:moveTo>
                  <a:lnTo>
                    <a:pt x="0" y="2776538"/>
                  </a:lnTo>
                  <a:lnTo>
                    <a:pt x="1423987" y="2724150"/>
                  </a:lnTo>
                  <a:lnTo>
                    <a:pt x="1452562" y="3167063"/>
                  </a:lnTo>
                  <a:lnTo>
                    <a:pt x="1614487" y="3167063"/>
                  </a:lnTo>
                  <a:lnTo>
                    <a:pt x="1614487" y="2538413"/>
                  </a:lnTo>
                  <a:lnTo>
                    <a:pt x="223837" y="2576513"/>
                  </a:lnTo>
                  <a:lnTo>
                    <a:pt x="223837" y="47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6579394" y="3814763"/>
              <a:ext cx="778669" cy="5095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67825" y="3752852"/>
              <a:ext cx="778669" cy="5095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5183188" y="628033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874608" y="6279261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8" name="P2"/>
          <p:cNvSpPr/>
          <p:nvPr/>
        </p:nvSpPr>
        <p:spPr>
          <a:xfrm>
            <a:off x="6096384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1"/>
          <p:cNvSpPr/>
          <p:nvPr/>
        </p:nvSpPr>
        <p:spPr>
          <a:xfrm>
            <a:off x="5426130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4" grpId="0" animBg="1"/>
      <p:bldP spid="24" grpId="1" animBg="1"/>
      <p:bldP spid="24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When replacing, it is imperative that you observe the correct cable routing on the hinges , take photos if necessary.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/>
              <a:t>Loosen the screws on the hinges 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/>
              <a:t>Pull the cover backwards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LCD Back Cover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54</a:t>
            </a:fld>
            <a:endParaRPr lang="de-DE" dirty="0"/>
          </a:p>
        </p:txBody>
      </p:sp>
      <p:pic>
        <p:nvPicPr>
          <p:cNvPr id="10" name="gelöst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335"/>
          <a:stretch>
            <a:fillRect/>
          </a:stretch>
        </p:blipFill>
        <p:spPr/>
      </p:pic>
      <p:pic>
        <p:nvPicPr>
          <p:cNvPr id="11" name="gelöst miniatu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335"/>
          <a:stretch>
            <a:fillRect/>
          </a:stretch>
        </p:blipFill>
        <p:spPr>
          <a:xfrm>
            <a:off x="5864197" y="5897745"/>
            <a:ext cx="588139" cy="464400"/>
          </a:xfrm>
          <a:prstGeom prst="rect">
            <a:avLst/>
          </a:prstGeom>
        </p:spPr>
      </p:pic>
      <p:pic>
        <p:nvPicPr>
          <p:cNvPr id="12" name="kabel ansicht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4366" r="9625"/>
          <a:stretch/>
        </p:blipFill>
        <p:spPr>
          <a:xfrm>
            <a:off x="5181600" y="987425"/>
            <a:ext cx="6172200" cy="4873625"/>
          </a:xfrm>
          <a:prstGeom prst="rect">
            <a:avLst/>
          </a:prstGeom>
        </p:spPr>
      </p:pic>
      <p:pic>
        <p:nvPicPr>
          <p:cNvPr id="13" name="kabel ansicht miniatur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4366" r="9625"/>
          <a:stretch/>
        </p:blipFill>
        <p:spPr>
          <a:xfrm>
            <a:off x="5183188" y="5897745"/>
            <a:ext cx="588139" cy="4644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917406" y="4074319"/>
            <a:ext cx="534930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0169525" y="3989388"/>
            <a:ext cx="534930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183188" y="6280339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874608" y="6279261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8" name="P2"/>
          <p:cNvSpPr/>
          <p:nvPr/>
        </p:nvSpPr>
        <p:spPr>
          <a:xfrm>
            <a:off x="6096384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1"/>
          <p:cNvSpPr/>
          <p:nvPr/>
        </p:nvSpPr>
        <p:spPr>
          <a:xfrm>
            <a:off x="5426130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Step</a:t>
            </a:r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r="5369"/>
          <a:stretch/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install a back cover, please proceed in reverse order</a:t>
            </a:r>
          </a:p>
          <a:p>
            <a:r>
              <a:rPr lang="en-US" dirty="0"/>
              <a:t>The following instructions should be observed:</a:t>
            </a:r>
          </a:p>
          <a:p>
            <a:r>
              <a:rPr lang="en-US" dirty="0">
                <a:solidFill>
                  <a:srgbClr val="FF0000"/>
                </a:solidFill>
              </a:rPr>
              <a:t>Observe correct cable routing on the hinges</a:t>
            </a:r>
          </a:p>
          <a:p>
            <a:r>
              <a:rPr lang="en-US" dirty="0">
                <a:solidFill>
                  <a:srgbClr val="FF0000"/>
                </a:solidFill>
              </a:rPr>
              <a:t>Place the camera cable according to the marking</a:t>
            </a:r>
          </a:p>
          <a:p>
            <a:r>
              <a:rPr lang="en-US" dirty="0">
                <a:solidFill>
                  <a:srgbClr val="FF0000"/>
                </a:solidFill>
              </a:rPr>
              <a:t>Antenna and LCD cables must be laid precisely</a:t>
            </a:r>
          </a:p>
          <a:p>
            <a:r>
              <a:rPr lang="en-US" dirty="0">
                <a:solidFill>
                  <a:srgbClr val="FF0000"/>
                </a:solidFill>
              </a:rPr>
              <a:t>Install the LCD front cover: Replace double-sided adhesive tape on the housing part if damaged; check gap dimensions.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LCD Back Cover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480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SPARE PARTS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1200"/>
          </a:xfrm>
        </p:spPr>
        <p:txBody>
          <a:bodyPr>
            <a:normAutofit/>
          </a:bodyPr>
          <a:lstStyle/>
          <a:p>
            <a:r>
              <a:rPr lang="de-DE" dirty="0"/>
              <a:t>TERRA MOBILE 1550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688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31358"/>
            <a:ext cx="10515600" cy="408598"/>
          </a:xfrm>
        </p:spPr>
        <p:txBody>
          <a:bodyPr>
            <a:normAutofit fontScale="90000"/>
          </a:bodyPr>
          <a:lstStyle/>
          <a:p>
            <a:r>
              <a:rPr lang="de-DE" sz="2800" dirty="0"/>
              <a:t>Spare Parts TERRA MOBILE 1550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June </a:t>
            </a:r>
            <a:r>
              <a:rPr lang="de-DE" dirty="0"/>
              <a:t>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57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481615"/>
              </p:ext>
            </p:extLst>
          </p:nvPr>
        </p:nvGraphicFramePr>
        <p:xfrm>
          <a:off x="1066800" y="814246"/>
          <a:ext cx="3943350" cy="5457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119">
                  <a:extLst>
                    <a:ext uri="{9D8B030D-6E8A-4147-A177-3AD203B41FA5}">
                      <a16:colId xmlns:a16="http://schemas.microsoft.com/office/drawing/2014/main" val="2575661960"/>
                    </a:ext>
                  </a:extLst>
                </a:gridCol>
                <a:gridCol w="2766231">
                  <a:extLst>
                    <a:ext uri="{9D8B030D-6E8A-4147-A177-3AD203B41FA5}">
                      <a16:colId xmlns:a16="http://schemas.microsoft.com/office/drawing/2014/main" val="831512037"/>
                    </a:ext>
                  </a:extLst>
                </a:gridCol>
              </a:tblGrid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Article number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96696474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1480486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Power </a:t>
                      </a:r>
                      <a:r>
                        <a:rPr lang="de-DE" sz="1100" u="none" strike="noStrike" dirty="0" err="1">
                          <a:effectLst/>
                        </a:rPr>
                        <a:t>supply</a:t>
                      </a:r>
                      <a:r>
                        <a:rPr lang="de-DE" sz="1100" u="none" strike="noStrike" dirty="0">
                          <a:effectLst/>
                        </a:rPr>
                        <a:t> 65W EU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18992911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1480136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Battery</a:t>
                      </a:r>
                      <a:r>
                        <a:rPr lang="de-DE" sz="1100" u="none" strike="noStrike" dirty="0">
                          <a:effectLst/>
                        </a:rPr>
                        <a:t> 36Wh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20151845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E1080301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Top Case (Cover C)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401674803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E1080302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USB Board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4226292713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E1080303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Power Switch Board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064799049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E1080304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Audio Board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281385826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E1080305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Touchpad </a:t>
                      </a:r>
                      <a:r>
                        <a:rPr lang="de-DE" sz="1100" u="none" strike="noStrike" dirty="0" err="1">
                          <a:effectLst/>
                        </a:rPr>
                        <a:t>Mylar</a:t>
                      </a:r>
                      <a:r>
                        <a:rPr lang="de-DE" sz="1100" u="none" strike="noStrike" dirty="0">
                          <a:effectLst/>
                        </a:rPr>
                        <a:t> (</a:t>
                      </a:r>
                      <a:r>
                        <a:rPr lang="de-DE" sz="1100" u="none" strike="noStrike" dirty="0" err="1">
                          <a:effectLst/>
                        </a:rPr>
                        <a:t>Foil</a:t>
                      </a:r>
                      <a:r>
                        <a:rPr lang="de-DE" sz="1100" u="none" strike="noStrike" dirty="0">
                          <a:effectLst/>
                        </a:rPr>
                        <a:t>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51605484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E1080306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Speaker (L)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34200154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E1080307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Speaker (R)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74028950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E1080308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HDD Cable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32930516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E1080309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LED Board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63385194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E1080310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CPU Fan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02909228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E1080311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Click Board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08307334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Keyboard Multi-Color light [FR]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27778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Keyboard Multi-Color light [CH]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0993235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Keyboard Multi-Color light [US]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433047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Keyboard Multi-Color light [UK]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226488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Keyboard Multi-Color light [BE]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0932265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Keyboard Multi-Color light [FR]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229197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Keyboard Multi-Color </a:t>
                      </a:r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 [GER]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528508982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78769"/>
              </p:ext>
            </p:extLst>
          </p:nvPr>
        </p:nvGraphicFramePr>
        <p:xfrm>
          <a:off x="6638925" y="554350"/>
          <a:ext cx="3943350" cy="5717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119">
                  <a:extLst>
                    <a:ext uri="{9D8B030D-6E8A-4147-A177-3AD203B41FA5}">
                      <a16:colId xmlns:a16="http://schemas.microsoft.com/office/drawing/2014/main" val="2575661960"/>
                    </a:ext>
                  </a:extLst>
                </a:gridCol>
                <a:gridCol w="2766231">
                  <a:extLst>
                    <a:ext uri="{9D8B030D-6E8A-4147-A177-3AD203B41FA5}">
                      <a16:colId xmlns:a16="http://schemas.microsoft.com/office/drawing/2014/main" val="831512037"/>
                    </a:ext>
                  </a:extLst>
                </a:gridCol>
              </a:tblGrid>
              <a:tr h="2598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number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820720176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Mainboard (i5-8265U)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18992911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Mainboard (i7-8565U)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20151845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E1080510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Mainboard (i5-10210U)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987696074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Mainboard (i7-10510U)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536602033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 Card Dummy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80488413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Bottom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Case (Cover D)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993163653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LCD Front Cover (Cover B)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24120836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LCD Back Cover (Cover A)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4112185605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Hinge/Scharnier (L ) 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488979415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Hinge/Scharnier (R 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931743055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LCD Cable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436349165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LCD Display  15.6" FHD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84203889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LCD Display  15.6“ incl.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Housing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23534667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CCD Lens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954613209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LCD Double Side Tape 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47527774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Cable Set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 </a:t>
                      </a:r>
                      <a:r>
                        <a:rPr lang="de-DE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cables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LCD </a:t>
                      </a:r>
                      <a:r>
                        <a:rPr lang="de-DE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cable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783911905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Screw Set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91100176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E1080516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Screw M2x5mm Nylok for Bottom Case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402734674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E1080312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Touchpad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518923817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Battery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Holder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323856674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CMOS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Battery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96577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7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r="-1"/>
          <a:stretch/>
        </p:blipFill>
        <p:spPr>
          <a:xfrm>
            <a:off x="5183188" y="995363"/>
            <a:ext cx="6172199" cy="48736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Open the notebook and place the display on a flat surface</a:t>
            </a:r>
          </a:p>
          <a:p>
            <a:r>
              <a:rPr lang="en-US" dirty="0"/>
              <a:t>Hold the keyboard firmly with one hand to make sure it does not fall </a:t>
            </a:r>
          </a:p>
          <a:p>
            <a:r>
              <a:rPr lang="en-US" dirty="0"/>
              <a:t>Now place a </a:t>
            </a:r>
            <a:r>
              <a:rPr lang="en-US"/>
              <a:t>screwdriver in </a:t>
            </a:r>
            <a:r>
              <a:rPr lang="en-US" dirty="0"/>
              <a:t>the hole and push the keyboard out.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Keyboard</a:t>
            </a:r>
            <a:endParaRPr lang="de-DE" dirty="0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r="1355"/>
          <a:stretch>
            <a:fillRect/>
          </a:stretch>
        </p:blipFill>
        <p:spPr/>
      </p:pic>
      <p:sp>
        <p:nvSpPr>
          <p:cNvPr id="9" name="Ellipse 8"/>
          <p:cNvSpPr/>
          <p:nvPr/>
        </p:nvSpPr>
        <p:spPr>
          <a:xfrm>
            <a:off x="8792480" y="273145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schaltfläch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r="-1"/>
          <a:stretch/>
        </p:blipFill>
        <p:spPr>
          <a:xfrm>
            <a:off x="5802814" y="5901535"/>
            <a:ext cx="588140" cy="464400"/>
          </a:xfrm>
          <a:prstGeom prst="rect">
            <a:avLst/>
          </a:prstGeom>
        </p:spPr>
      </p:pic>
      <p:pic>
        <p:nvPicPr>
          <p:cNvPr id="15" name="schaltfläche 1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r="7297"/>
          <a:stretch/>
        </p:blipFill>
        <p:spPr>
          <a:xfrm>
            <a:off x="5181601" y="5901534"/>
            <a:ext cx="586800" cy="4644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181601" y="6257934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5802814" y="6257934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7" name="P2"/>
          <p:cNvSpPr/>
          <p:nvPr/>
        </p:nvSpPr>
        <p:spPr>
          <a:xfrm>
            <a:off x="6045993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1"/>
          <p:cNvSpPr/>
          <p:nvPr/>
        </p:nvSpPr>
        <p:spPr>
          <a:xfrm>
            <a:off x="5426130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9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en-GB" dirty="0"/>
              <a:t>Step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Put down the notebook normally</a:t>
            </a:r>
          </a:p>
          <a:p>
            <a:r>
              <a:rPr lang="en-US" dirty="0"/>
              <a:t>Carefully fold down the keyboard</a:t>
            </a:r>
          </a:p>
          <a:p>
            <a:r>
              <a:rPr lang="en-US" dirty="0">
                <a:solidFill>
                  <a:srgbClr val="FF0000"/>
                </a:solidFill>
              </a:rPr>
              <a:t>Be careful not to damage the keyboard ribbon cable!</a:t>
            </a:r>
          </a:p>
          <a:p>
            <a:r>
              <a:rPr lang="en-US" dirty="0"/>
              <a:t>Disconnect the two keyboard ribbon cables from the locking sockets</a:t>
            </a:r>
          </a:p>
          <a:p>
            <a:r>
              <a:rPr lang="de-DE" dirty="0"/>
              <a:t>Carefully </a:t>
            </a:r>
            <a:r>
              <a:rPr lang="en-GB" dirty="0"/>
              <a:t>remove</a:t>
            </a:r>
            <a:r>
              <a:rPr lang="de-DE" dirty="0"/>
              <a:t> the keyboard</a:t>
            </a:r>
          </a:p>
          <a:p>
            <a:r>
              <a:rPr lang="en-US" dirty="0"/>
              <a:t>To install the keyboard, work in the reverse order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Keyboard</a:t>
            </a:r>
            <a:endParaRPr lang="de-DE" dirty="0"/>
          </a:p>
        </p:txBody>
      </p:sp>
      <p:pic>
        <p:nvPicPr>
          <p:cNvPr id="16" name="schaltfäch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" b="8464"/>
          <a:stretch>
            <a:fillRect/>
          </a:stretch>
        </p:blipFill>
        <p:spPr>
          <a:xfrm>
            <a:off x="5183187" y="5901534"/>
            <a:ext cx="586053" cy="462753"/>
          </a:xfrm>
          <a:prstGeom prst="rect">
            <a:avLst/>
          </a:prstGeom>
        </p:spPr>
      </p:pic>
      <p:pic>
        <p:nvPicPr>
          <p:cNvPr id="17" name="schaltfläch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2"/>
          <a:stretch/>
        </p:blipFill>
        <p:spPr>
          <a:xfrm>
            <a:off x="5806535" y="5901534"/>
            <a:ext cx="586044" cy="462753"/>
          </a:xfrm>
          <a:prstGeom prst="rect">
            <a:avLst/>
          </a:prstGeom>
        </p:spPr>
      </p:pic>
      <p:pic>
        <p:nvPicPr>
          <p:cNvPr id="14" name="bild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2"/>
          <a:stretch/>
        </p:blipFill>
        <p:spPr>
          <a:xfrm>
            <a:off x="5183234" y="987424"/>
            <a:ext cx="6172107" cy="487362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970895" y="2105362"/>
            <a:ext cx="1647488" cy="1647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bild 1"/>
          <p:cNvPicPr>
            <a:picLocks noGrp="1" noChangeAspect="1"/>
          </p:cNvPicPr>
          <p:nvPr>
            <p:ph type="pic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" b="8464"/>
          <a:stretch>
            <a:fillRect/>
          </a:stretch>
        </p:blipFill>
        <p:spPr/>
      </p:pic>
      <p:sp>
        <p:nvSpPr>
          <p:cNvPr id="12" name="Rechteck 11"/>
          <p:cNvSpPr/>
          <p:nvPr/>
        </p:nvSpPr>
        <p:spPr>
          <a:xfrm>
            <a:off x="5183187" y="62562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806535" y="62562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19" name="P2"/>
          <p:cNvSpPr/>
          <p:nvPr/>
        </p:nvSpPr>
        <p:spPr>
          <a:xfrm>
            <a:off x="6045993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P1"/>
          <p:cNvSpPr/>
          <p:nvPr/>
        </p:nvSpPr>
        <p:spPr>
          <a:xfrm>
            <a:off x="5426130" y="6362377"/>
            <a:ext cx="100013" cy="100013"/>
          </a:xfrm>
          <a:prstGeom prst="ellipse">
            <a:avLst/>
          </a:prstGeom>
          <a:solidFill>
            <a:srgbClr val="784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8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BATTERY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TERRA MOBILE 1550</a:t>
            </a:r>
          </a:p>
          <a:p>
            <a:r>
              <a:rPr lang="en-GB" dirty="0"/>
              <a:t>Difficulty</a:t>
            </a:r>
            <a:r>
              <a:rPr lang="de-DE" dirty="0"/>
              <a:t>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824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en-GB" dirty="0"/>
              <a:t>Step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 rot="10800000">
            <a:off x="5183188" y="987425"/>
            <a:ext cx="6172200" cy="487362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4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 dirty="0">
                <a:solidFill>
                  <a:srgbClr val="7030A0"/>
                </a:solidFill>
                <a:hlinkClick r:id="rId5" action="ppaction://hlinksldjump"/>
              </a:rPr>
              <a:t>Remove the keyboard</a:t>
            </a:r>
            <a:endParaRPr lang="de-DE" u="sng" dirty="0">
              <a:solidFill>
                <a:srgbClr val="7030A0"/>
              </a:solidFill>
            </a:endParaRPr>
          </a:p>
          <a:p>
            <a:r>
              <a:rPr lang="en-US" dirty="0"/>
              <a:t>Unscrew the three screws where the keyboard used to be.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Battery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9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278005" y="4034876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9638202" y="4056307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10831207" y="2677563"/>
            <a:ext cx="386862" cy="38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465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WORTMANN A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30A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7030A0"/>
      </a:hlink>
      <a:folHlink>
        <a:srgbClr val="7030A0"/>
      </a:folHlink>
    </a:clrScheme>
    <a:fontScheme name="WORTMANN AG">
      <a:majorFont>
        <a:latin typeface="DIN Offc Pro"/>
        <a:ea typeface=""/>
        <a:cs typeface=""/>
      </a:majorFont>
      <a:minorFont>
        <a:latin typeface="DIN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2463</Words>
  <Application>Microsoft Office PowerPoint</Application>
  <PresentationFormat>Breitbild</PresentationFormat>
  <Paragraphs>530</Paragraphs>
  <Slides>57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61" baseType="lpstr">
      <vt:lpstr>Calibri</vt:lpstr>
      <vt:lpstr>DIN Offc Pro</vt:lpstr>
      <vt:lpstr>Arial</vt:lpstr>
      <vt:lpstr>Office</vt:lpstr>
      <vt:lpstr>Service Manual TERRA MOBILE 1550</vt:lpstr>
      <vt:lpstr>Contents</vt:lpstr>
      <vt:lpstr>SERVICE NOTES</vt:lpstr>
      <vt:lpstr>KEYBOARD</vt:lpstr>
      <vt:lpstr>1. Step</vt:lpstr>
      <vt:lpstr>2. Step</vt:lpstr>
      <vt:lpstr>3. Step</vt:lpstr>
      <vt:lpstr>BATTERY</vt:lpstr>
      <vt:lpstr>1. Step</vt:lpstr>
      <vt:lpstr>2. Step</vt:lpstr>
      <vt:lpstr>3. Step</vt:lpstr>
      <vt:lpstr>4. Step</vt:lpstr>
      <vt:lpstr>5. Step</vt:lpstr>
      <vt:lpstr>6. Step</vt:lpstr>
      <vt:lpstr>HARD DISK</vt:lpstr>
      <vt:lpstr>1. Step</vt:lpstr>
      <vt:lpstr>2. Step</vt:lpstr>
      <vt:lpstr>3. Step</vt:lpstr>
      <vt:lpstr>M.2 SSD</vt:lpstr>
      <vt:lpstr>1. Step</vt:lpstr>
      <vt:lpstr>2. Step</vt:lpstr>
      <vt:lpstr>3. Step</vt:lpstr>
      <vt:lpstr>RAM</vt:lpstr>
      <vt:lpstr>1. Step</vt:lpstr>
      <vt:lpstr>2. Step</vt:lpstr>
      <vt:lpstr>CPU FAN</vt:lpstr>
      <vt:lpstr>1. Step</vt:lpstr>
      <vt:lpstr>2. Step</vt:lpstr>
      <vt:lpstr>3. Step</vt:lpstr>
      <vt:lpstr>WLAN MODULE</vt:lpstr>
      <vt:lpstr>1. Schritt</vt:lpstr>
      <vt:lpstr>2. Step</vt:lpstr>
      <vt:lpstr>3. Step</vt:lpstr>
      <vt:lpstr> CMOS BATTERY</vt:lpstr>
      <vt:lpstr>1. Step</vt:lpstr>
      <vt:lpstr>2. Step</vt:lpstr>
      <vt:lpstr>MAINBOARD</vt:lpstr>
      <vt:lpstr>1. Step</vt:lpstr>
      <vt:lpstr>2. Step</vt:lpstr>
      <vt:lpstr>3. Step</vt:lpstr>
      <vt:lpstr>4. Step</vt:lpstr>
      <vt:lpstr>TOP CASE</vt:lpstr>
      <vt:lpstr>1. Step</vt:lpstr>
      <vt:lpstr>2. Step</vt:lpstr>
      <vt:lpstr>3. Step</vt:lpstr>
      <vt:lpstr>LCD DISPLAY </vt:lpstr>
      <vt:lpstr>1. Step</vt:lpstr>
      <vt:lpstr>2. Step</vt:lpstr>
      <vt:lpstr>3. Step</vt:lpstr>
      <vt:lpstr>4. Step</vt:lpstr>
      <vt:lpstr>LCD BACK COVER</vt:lpstr>
      <vt:lpstr>1. Step</vt:lpstr>
      <vt:lpstr>2. Step</vt:lpstr>
      <vt:lpstr>3. Step</vt:lpstr>
      <vt:lpstr>4. Step</vt:lpstr>
      <vt:lpstr>SPARE PARTS</vt:lpstr>
      <vt:lpstr>Spare Parts TERRA MOBILE 1550</vt:lpstr>
    </vt:vector>
  </TitlesOfParts>
  <Company>Wortmann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Ray Burgess</dc:creator>
  <cp:lastModifiedBy>Tjark Spreen</cp:lastModifiedBy>
  <cp:revision>696</cp:revision>
  <cp:lastPrinted>2019-05-10T08:57:26Z</cp:lastPrinted>
  <dcterms:created xsi:type="dcterms:W3CDTF">2019-05-09T10:12:02Z</dcterms:created>
  <dcterms:modified xsi:type="dcterms:W3CDTF">2022-04-27T11:15:44Z</dcterms:modified>
</cp:coreProperties>
</file>