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6"/>
  </p:notesMasterIdLst>
  <p:handoutMasterIdLst>
    <p:handoutMasterId r:id="rId37"/>
  </p:handoutMasterIdLst>
  <p:sldIdLst>
    <p:sldId id="264" r:id="rId2"/>
    <p:sldId id="261" r:id="rId3"/>
    <p:sldId id="291" r:id="rId4"/>
    <p:sldId id="343" r:id="rId5"/>
    <p:sldId id="344" r:id="rId6"/>
    <p:sldId id="262" r:id="rId7"/>
    <p:sldId id="325" r:id="rId8"/>
    <p:sldId id="326" r:id="rId9"/>
    <p:sldId id="327" r:id="rId10"/>
    <p:sldId id="328" r:id="rId11"/>
    <p:sldId id="329" r:id="rId12"/>
    <p:sldId id="337" r:id="rId13"/>
    <p:sldId id="338" r:id="rId14"/>
    <p:sldId id="339" r:id="rId15"/>
    <p:sldId id="340" r:id="rId16"/>
    <p:sldId id="341" r:id="rId17"/>
    <p:sldId id="342" r:id="rId18"/>
    <p:sldId id="345" r:id="rId19"/>
    <p:sldId id="346" r:id="rId20"/>
    <p:sldId id="361" r:id="rId21"/>
    <p:sldId id="332" r:id="rId22"/>
    <p:sldId id="362" r:id="rId23"/>
    <p:sldId id="347" r:id="rId24"/>
    <p:sldId id="348" r:id="rId25"/>
    <p:sldId id="349" r:id="rId26"/>
    <p:sldId id="351" r:id="rId27"/>
    <p:sldId id="352" r:id="rId28"/>
    <p:sldId id="354" r:id="rId29"/>
    <p:sldId id="357" r:id="rId30"/>
    <p:sldId id="355" r:id="rId31"/>
    <p:sldId id="363" r:id="rId32"/>
    <p:sldId id="323" r:id="rId33"/>
    <p:sldId id="364" r:id="rId34"/>
    <p:sldId id="365" r:id="rId35"/>
  </p:sldIdLst>
  <p:sldSz cx="12192000" cy="6858000"/>
  <p:notesSz cx="6858000" cy="9144000"/>
  <p:embeddedFontLs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Wingdings 2" panose="05020102010507070707" pitchFamily="18" charset="2"/>
      <p:regular r:id="rId42"/>
    </p:embeddedFont>
    <p:embeddedFont>
      <p:font typeface="DIN Offc Pro" panose="020B0504020101020102" pitchFamily="34" charset="0"/>
      <p:regular r:id="rId43"/>
    </p:embeddedFont>
  </p:embeddedFont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3C14"/>
    <a:srgbClr val="784D96"/>
    <a:srgbClr val="898989"/>
    <a:srgbClr val="57238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938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666" y="108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font" Target="fonts/font3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3853" y="0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3B282FC7-71B2-4C3C-BF08-57EFC9218A40}" type="datetimeFigureOut">
              <a:rPr lang="de-DE" smtClean="0"/>
              <a:t>29.08.2022</a:t>
            </a:fld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3853" y="8686288"/>
            <a:ext cx="2972547" cy="457712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85ACB629-C21E-4858-8D2F-885A85973950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70468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5" y="0"/>
            <a:ext cx="2971800" cy="458788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1C550A7B-CA61-43DD-8359-F0FBF5B49304}" type="datetimeFigureOut">
              <a:rPr lang="de-DE" smtClean="0"/>
              <a:t>29.08.2022</a:t>
            </a:fld>
            <a:endParaRPr lang="de-DE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de-DE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1" y="4400550"/>
            <a:ext cx="5486400" cy="3600450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5" y="8685214"/>
            <a:ext cx="2971800" cy="45878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4808D677-3940-40BE-9FE7-7C9D425C6ABA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650167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Bildplatzhalter 6"/>
          <p:cNvSpPr>
            <a:spLocks noGrp="1"/>
          </p:cNvSpPr>
          <p:nvPr>
            <p:ph type="pic" sz="quarter" idx="13"/>
          </p:nvPr>
        </p:nvSpPr>
        <p:spPr>
          <a:xfrm>
            <a:off x="838200" y="729000"/>
            <a:ext cx="10515599" cy="540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 dirty="0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022200" y="1629000"/>
            <a:ext cx="3960000" cy="3600000"/>
          </a:xfrm>
          <a:solidFill>
            <a:srgbClr val="572381">
              <a:alpha val="80000"/>
            </a:srgbClr>
          </a:solidFill>
        </p:spPr>
        <p:txBody>
          <a:bodyPr lIns="180000" tIns="180000" rIns="180000" bIns="180000" anchor="t" anchorCtr="0">
            <a:normAutofit/>
          </a:bodyPr>
          <a:lstStyle>
            <a:lvl1pPr>
              <a:lnSpc>
                <a:spcPct val="120000"/>
              </a:lnSpc>
              <a:defRPr sz="240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6" name="Rechteck 5"/>
          <p:cNvSpPr/>
          <p:nvPr userDrawn="1"/>
        </p:nvSpPr>
        <p:spPr>
          <a:xfrm>
            <a:off x="122885" y="6356349"/>
            <a:ext cx="592428" cy="3651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56948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altsverzeichn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036521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7" name="Textfeld 6"/>
          <p:cNvSpPr txBox="1"/>
          <p:nvPr userDrawn="1"/>
        </p:nvSpPr>
        <p:spPr>
          <a:xfrm>
            <a:off x="902525" y="125284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34892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4"/>
            <a:ext cx="6172200" cy="48815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4465703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190662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884701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0196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chrit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‹Nr.›</a:t>
            </a:fld>
            <a:endParaRPr lang="de-DE" dirty="0"/>
          </a:p>
        </p:txBody>
      </p:sp>
      <p:sp>
        <p:nvSpPr>
          <p:cNvPr id="6" name="Fußzeile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de-DE" dirty="0"/>
          </a:p>
        </p:txBody>
      </p:sp>
      <p:sp>
        <p:nvSpPr>
          <p:cNvPr id="5" name="Datum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/>
              <a:t>2020</a:t>
            </a:r>
            <a:endParaRPr lang="de-DE" dirty="0"/>
          </a:p>
        </p:txBody>
      </p:sp>
      <p:sp>
        <p:nvSpPr>
          <p:cNvPr id="4" name="Anleitung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271463" indent="-271463">
              <a:buSzPct val="100000"/>
              <a:buFont typeface="Calibri" panose="020F0502020204030204" pitchFamily="34" charset="0"/>
              <a:buChar char="●"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dirty="0"/>
              <a:t>Formatvorlagen des Textmasters bearbeiten</a:t>
            </a:r>
          </a:p>
        </p:txBody>
      </p:sp>
      <p:sp>
        <p:nvSpPr>
          <p:cNvPr id="2" name="Überschrift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</a:p>
        </p:txBody>
      </p:sp>
      <p:sp>
        <p:nvSpPr>
          <p:cNvPr id="37" name="Thumbnail 5"/>
          <p:cNvSpPr>
            <a:spLocks noGrp="1"/>
          </p:cNvSpPr>
          <p:nvPr>
            <p:ph type="pic" sz="quarter" idx="17"/>
          </p:nvPr>
        </p:nvSpPr>
        <p:spPr>
          <a:xfrm>
            <a:off x="9639719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5" name="Thumbnail 4"/>
          <p:cNvSpPr>
            <a:spLocks noGrp="1"/>
          </p:cNvSpPr>
          <p:nvPr>
            <p:ph type="pic" sz="quarter" idx="16"/>
          </p:nvPr>
        </p:nvSpPr>
        <p:spPr>
          <a:xfrm>
            <a:off x="8525617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3" name="Thumbnail 3"/>
          <p:cNvSpPr>
            <a:spLocks noGrp="1"/>
          </p:cNvSpPr>
          <p:nvPr>
            <p:ph type="pic" sz="quarter" idx="15"/>
          </p:nvPr>
        </p:nvSpPr>
        <p:spPr>
          <a:xfrm>
            <a:off x="7411380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31" name="Thumbnail 2"/>
          <p:cNvSpPr>
            <a:spLocks noGrp="1"/>
          </p:cNvSpPr>
          <p:nvPr>
            <p:ph type="pic" sz="quarter" idx="14"/>
          </p:nvPr>
        </p:nvSpPr>
        <p:spPr>
          <a:xfrm>
            <a:off x="6297008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9" name="Thumbnail 1"/>
          <p:cNvSpPr>
            <a:spLocks noGrp="1"/>
          </p:cNvSpPr>
          <p:nvPr>
            <p:ph type="pic" sz="quarter" idx="13"/>
          </p:nvPr>
        </p:nvSpPr>
        <p:spPr>
          <a:xfrm>
            <a:off x="5180715" y="5173770"/>
            <a:ext cx="1042826" cy="695217"/>
          </a:xfrm>
          <a:solidFill>
            <a:schemeClr val="bg1"/>
          </a:solidFill>
          <a:ln w="3175">
            <a:noFill/>
          </a:ln>
        </p:spPr>
        <p:txBody>
          <a:bodyPr>
            <a:normAutofit/>
          </a:bodyPr>
          <a:lstStyle>
            <a:lvl1pPr marL="0" indent="0">
              <a:buNone/>
              <a:defRPr sz="800"/>
            </a:lvl1pPr>
          </a:lstStyle>
          <a:p>
            <a:endParaRPr lang="de-DE" dirty="0"/>
          </a:p>
        </p:txBody>
      </p:sp>
      <p:sp>
        <p:nvSpPr>
          <p:cNvPr id="49" name="Bild 5"/>
          <p:cNvSpPr>
            <a:spLocks noGrp="1"/>
          </p:cNvSpPr>
          <p:nvPr>
            <p:ph type="pic" idx="21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8" name="Bild 4"/>
          <p:cNvSpPr>
            <a:spLocks noGrp="1"/>
          </p:cNvSpPr>
          <p:nvPr>
            <p:ph type="pic" idx="20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7" name="Bild 3"/>
          <p:cNvSpPr>
            <a:spLocks noGrp="1"/>
          </p:cNvSpPr>
          <p:nvPr>
            <p:ph type="pic" idx="19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46" name="Bild 2"/>
          <p:cNvSpPr>
            <a:spLocks noGrp="1"/>
          </p:cNvSpPr>
          <p:nvPr>
            <p:ph type="pic" idx="18"/>
          </p:nvPr>
        </p:nvSpPr>
        <p:spPr>
          <a:xfrm>
            <a:off x="5181600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  <p:sp>
        <p:nvSpPr>
          <p:cNvPr id="3" name="Bild 1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114800"/>
          </a:xfrm>
          <a:ln w="3175">
            <a:solidFill>
              <a:schemeClr val="bg1">
                <a:lumMod val="95000"/>
              </a:schemeClr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5820334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" Target="../slides/slide2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r>
              <a:rPr lang="de-DE"/>
              <a:t>Februar 2020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DIN Offc Pro" panose="020B0504020101020102" pitchFamily="34" charset="0"/>
              </a:defRPr>
            </a:lvl1pPr>
          </a:lstStyle>
          <a:p>
            <a:fld id="{EDBBCAA3-C96A-44FD-8008-FD7B37EC54AC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8836" y="184350"/>
            <a:ext cx="1248814" cy="350694"/>
          </a:xfrm>
          <a:prstGeom prst="rect">
            <a:avLst/>
          </a:prstGeom>
        </p:spPr>
      </p:pic>
      <p:pic>
        <p:nvPicPr>
          <p:cNvPr id="11" name="Grafik 10">
            <a:hlinkClick r:id="rId11" action="ppaction://hlinksldjump"/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00" y="6442900"/>
            <a:ext cx="216000" cy="192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6379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2" r:id="rId2"/>
    <p:sldLayoutId id="2147483651" r:id="rId3"/>
    <p:sldLayoutId id="2147483657" r:id="rId4"/>
    <p:sldLayoutId id="2147483650" r:id="rId5"/>
    <p:sldLayoutId id="2147483654" r:id="rId6"/>
    <p:sldLayoutId id="2147483655" r:id="rId7"/>
    <p:sldLayoutId id="2147483659" r:id="rId8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784D96"/>
          </a:solidFill>
          <a:latin typeface="DIN Offc Pro" panose="020B0504020101020102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DIN Offc Pro" panose="020B0504020101020102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slide" Target="slide6.xml"/><Relationship Id="rId7" Type="http://schemas.openxmlformats.org/officeDocument/2006/relationships/image" Target="../media/image25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slide" Target="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slide" Target="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" Target="slide6.xml"/><Relationship Id="rId7" Type="http://schemas.openxmlformats.org/officeDocument/2006/relationships/image" Target="../media/image33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3.jpeg"/><Relationship Id="rId11" Type="http://schemas.openxmlformats.org/officeDocument/2006/relationships/image" Target="../media/image36.jpeg"/><Relationship Id="rId5" Type="http://schemas.openxmlformats.org/officeDocument/2006/relationships/image" Target="../media/image32.jpeg"/><Relationship Id="rId10" Type="http://schemas.openxmlformats.org/officeDocument/2006/relationships/image" Target="../media/image16.jpeg"/><Relationship Id="rId4" Type="http://schemas.openxmlformats.org/officeDocument/2006/relationships/slide" Target="slide9.xml"/><Relationship Id="rId9" Type="http://schemas.openxmlformats.org/officeDocument/2006/relationships/image" Target="../media/image35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slide" Target="slide16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slide" Target="slide12.xml"/><Relationship Id="rId5" Type="http://schemas.openxmlformats.org/officeDocument/2006/relationships/slide" Target="slide10.xml"/><Relationship Id="rId4" Type="http://schemas.openxmlformats.org/officeDocument/2006/relationships/slide" Target="slide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13" Type="http://schemas.openxmlformats.org/officeDocument/2006/relationships/slide" Target="slide26.xml"/><Relationship Id="rId3" Type="http://schemas.openxmlformats.org/officeDocument/2006/relationships/slide" Target="slide6.xml"/><Relationship Id="rId7" Type="http://schemas.openxmlformats.org/officeDocument/2006/relationships/slide" Target="slide14.xml"/><Relationship Id="rId12" Type="http://schemas.openxmlformats.org/officeDocument/2006/relationships/slide" Target="slide28.xml"/><Relationship Id="rId2" Type="http://schemas.openxmlformats.org/officeDocument/2006/relationships/slide" Target="slide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2.xml"/><Relationship Id="rId11" Type="http://schemas.openxmlformats.org/officeDocument/2006/relationships/slide" Target="slide23.xml"/><Relationship Id="rId5" Type="http://schemas.openxmlformats.org/officeDocument/2006/relationships/slide" Target="slide10.xml"/><Relationship Id="rId15" Type="http://schemas.openxmlformats.org/officeDocument/2006/relationships/image" Target="../media/image4.png"/><Relationship Id="rId10" Type="http://schemas.openxmlformats.org/officeDocument/2006/relationships/slide" Target="slide21.xml"/><Relationship Id="rId4" Type="http://schemas.openxmlformats.org/officeDocument/2006/relationships/slide" Target="slide8.xml"/><Relationship Id="rId9" Type="http://schemas.openxmlformats.org/officeDocument/2006/relationships/slide" Target="slide18.xml"/><Relationship Id="rId14" Type="http://schemas.openxmlformats.org/officeDocument/2006/relationships/slide" Target="slide3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11" Type="http://schemas.openxmlformats.org/officeDocument/2006/relationships/slide" Target="slide8.xml"/><Relationship Id="rId5" Type="http://schemas.openxmlformats.org/officeDocument/2006/relationships/image" Target="../media/image48.jpeg"/><Relationship Id="rId10" Type="http://schemas.openxmlformats.org/officeDocument/2006/relationships/slide" Target="slide6.xml"/><Relationship Id="rId4" Type="http://schemas.openxmlformats.org/officeDocument/2006/relationships/image" Target="../media/image47.jpeg"/><Relationship Id="rId9" Type="http://schemas.openxmlformats.org/officeDocument/2006/relationships/image" Target="../media/image6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8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5" Type="http://schemas.openxmlformats.org/officeDocument/2006/relationships/slide" Target="slide21.xml"/><Relationship Id="rId4" Type="http://schemas.openxmlformats.org/officeDocument/2006/relationships/slide" Target="slide18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3.jpeg"/><Relationship Id="rId7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55.jpeg"/><Relationship Id="rId5" Type="http://schemas.openxmlformats.org/officeDocument/2006/relationships/image" Target="../media/image47.jpeg"/><Relationship Id="rId4" Type="http://schemas.openxmlformats.org/officeDocument/2006/relationships/image" Target="../media/image54.jpeg"/><Relationship Id="rId9" Type="http://schemas.openxmlformats.org/officeDocument/2006/relationships/image" Target="../media/image5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jpeg"/><Relationship Id="rId3" Type="http://schemas.openxmlformats.org/officeDocument/2006/relationships/slide" Target="slide16.xml"/><Relationship Id="rId7" Type="http://schemas.openxmlformats.org/officeDocument/2006/relationships/image" Target="../media/image6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6.jpeg"/><Relationship Id="rId11" Type="http://schemas.openxmlformats.org/officeDocument/2006/relationships/image" Target="../media/image71.jpeg"/><Relationship Id="rId5" Type="http://schemas.openxmlformats.org/officeDocument/2006/relationships/image" Target="../media/image65.jpeg"/><Relationship Id="rId10" Type="http://schemas.openxmlformats.org/officeDocument/2006/relationships/image" Target="../media/image70.jpeg"/><Relationship Id="rId4" Type="http://schemas.openxmlformats.org/officeDocument/2006/relationships/image" Target="../media/image64.jpeg"/><Relationship Id="rId9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Relationship Id="rId9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7" Type="http://schemas.openxmlformats.org/officeDocument/2006/relationships/image" Target="../media/image22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21279" y="0"/>
            <a:ext cx="10287000" cy="6858000"/>
          </a:xfrm>
          <a:prstGeom prst="rect">
            <a:avLst/>
          </a:prstGeom>
        </p:spPr>
      </p:pic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pPr/>
              <a:t>1</a:t>
            </a:fld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Manual</a:t>
            </a:r>
            <a:br>
              <a:rPr lang="de-DE" dirty="0"/>
            </a:br>
            <a:r>
              <a:rPr lang="de-DE" sz="2000" b="1" dirty="0"/>
              <a:t>TERRA </a:t>
            </a:r>
            <a:r>
              <a:rPr lang="de-DE" sz="2000" b="1"/>
              <a:t>MOBILE </a:t>
            </a:r>
            <a:r>
              <a:rPr lang="de-DE" sz="2000" b="1"/>
              <a:t>1551</a:t>
            </a:r>
            <a:br>
              <a:rPr lang="de-DE" sz="2000" b="1"/>
            </a:br>
            <a:r>
              <a:rPr lang="de-DE" sz="2000" b="1"/>
              <a:t>TERRA </a:t>
            </a:r>
            <a:r>
              <a:rPr lang="de-DE" sz="2000" b="1"/>
              <a:t>MOBILE </a:t>
            </a:r>
            <a:r>
              <a:rPr lang="de-DE" sz="2000" b="1" smtClean="0"/>
              <a:t>1551P</a:t>
            </a:r>
            <a:endParaRPr lang="de-DE" sz="2000" b="1" dirty="0"/>
          </a:p>
        </p:txBody>
      </p:sp>
    </p:spTree>
    <p:extLst>
      <p:ext uri="{BB962C8B-B14F-4D97-AF65-F5344CB8AC3E}">
        <p14:creationId xmlns:p14="http://schemas.microsoft.com/office/powerpoint/2010/main" val="303344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M.2 SSD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 err="1" smtClean="0"/>
              <a:t>Difficulty</a:t>
            </a:r>
            <a:r>
              <a:rPr lang="de-DE" dirty="0" smtClean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M.2 SSD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10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58665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M.2 SSD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err="1">
                <a:solidFill>
                  <a:srgbClr val="FF0000"/>
                </a:solidFill>
              </a:rPr>
              <a:t>Before</a:t>
            </a:r>
            <a:r>
              <a:rPr lang="de-DE" dirty="0">
                <a:solidFill>
                  <a:srgbClr val="FF0000"/>
                </a:solidFill>
              </a:rPr>
              <a:t> you </a:t>
            </a:r>
            <a:r>
              <a:rPr lang="de-DE" dirty="0" err="1">
                <a:solidFill>
                  <a:srgbClr val="FF0000"/>
                </a:solidFill>
              </a:rPr>
              <a:t>start,turn</a:t>
            </a:r>
            <a:r>
              <a:rPr lang="de-DE" dirty="0">
                <a:solidFill>
                  <a:srgbClr val="FF0000"/>
                </a:solidFill>
              </a:rPr>
              <a:t> off the Notebook! and </a:t>
            </a:r>
            <a:r>
              <a:rPr lang="de-DE" dirty="0" err="1">
                <a:solidFill>
                  <a:srgbClr val="FF0000"/>
                </a:solidFill>
              </a:rPr>
              <a:t>remove</a:t>
            </a:r>
            <a:r>
              <a:rPr lang="de-DE" dirty="0">
                <a:solidFill>
                  <a:srgbClr val="FF0000"/>
                </a:solidFill>
              </a:rPr>
              <a:t> the power </a:t>
            </a:r>
            <a:r>
              <a:rPr lang="de-DE" dirty="0" err="1">
                <a:solidFill>
                  <a:srgbClr val="FF0000"/>
                </a:solidFill>
              </a:rPr>
              <a:t>supply</a:t>
            </a:r>
            <a:endParaRPr lang="de-DE" dirty="0">
              <a:solidFill>
                <a:srgbClr val="FF0000"/>
              </a:solidFill>
            </a:endParaRPr>
          </a:p>
          <a:p>
            <a:pPr lvl="0"/>
            <a:r>
              <a:rPr lang="de-DE" dirty="0" smtClean="0">
                <a:hlinkClick r:id="rId3" action="ppaction://hlinksldjump"/>
              </a:rPr>
              <a:t>Remove the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en-US" u="sng" dirty="0">
                <a:solidFill>
                  <a:schemeClr val="accent1"/>
                </a:solidFill>
                <a:hlinkClick r:id="rId4" action="ppaction://hlinksldjump"/>
              </a:rPr>
              <a:t>Disconnect the cable from the battery</a:t>
            </a:r>
            <a:endParaRPr lang="en-US" u="sng" dirty="0">
              <a:solidFill>
                <a:schemeClr val="accent1"/>
              </a:solidFill>
            </a:endParaRPr>
          </a:p>
          <a:p>
            <a:pPr lvl="0"/>
            <a:r>
              <a:rPr lang="en-US" dirty="0"/>
              <a:t>Unscrew one of the two fastening screws (M2x3/PH0) (Fig. 1</a:t>
            </a:r>
            <a:r>
              <a:rPr lang="en-US" dirty="0" smtClean="0"/>
              <a:t>).</a:t>
            </a:r>
          </a:p>
          <a:p>
            <a:pPr lvl="0"/>
            <a:r>
              <a:rPr lang="en-US" dirty="0"/>
              <a:t>The M.2 slot on the left supports SATA and </a:t>
            </a:r>
            <a:r>
              <a:rPr lang="en-US" dirty="0" err="1"/>
              <a:t>NVMe</a:t>
            </a:r>
            <a:r>
              <a:rPr lang="en-US" dirty="0"/>
              <a:t> (</a:t>
            </a:r>
            <a:r>
              <a:rPr lang="en-US" dirty="0" err="1"/>
              <a:t>PCIe</a:t>
            </a:r>
            <a:r>
              <a:rPr lang="en-US" dirty="0"/>
              <a:t> 3x4) </a:t>
            </a:r>
            <a:r>
              <a:rPr lang="en-US" dirty="0" smtClean="0"/>
              <a:t>2280</a:t>
            </a:r>
          </a:p>
          <a:p>
            <a:pPr lvl="0"/>
            <a:r>
              <a:rPr lang="en-US" dirty="0"/>
              <a:t>The M.2 slot on the right supports </a:t>
            </a:r>
            <a:r>
              <a:rPr lang="en-US" dirty="0" err="1"/>
              <a:t>NVMe</a:t>
            </a:r>
            <a:r>
              <a:rPr lang="en-US" dirty="0"/>
              <a:t> (</a:t>
            </a:r>
            <a:r>
              <a:rPr lang="en-US" dirty="0" err="1"/>
              <a:t>PCIe</a:t>
            </a:r>
            <a:r>
              <a:rPr lang="en-US" dirty="0"/>
              <a:t> 4x4) </a:t>
            </a:r>
            <a:r>
              <a:rPr lang="en-US" dirty="0" smtClean="0"/>
              <a:t>2280</a:t>
            </a:r>
          </a:p>
          <a:p>
            <a:pPr lvl="0"/>
            <a:r>
              <a:rPr lang="en-US" dirty="0"/>
              <a:t>The cooling pads underneath the SSD must </a:t>
            </a:r>
            <a:r>
              <a:rPr lang="en-US"/>
              <a:t>remain </a:t>
            </a:r>
            <a:r>
              <a:rPr lang="en-US" smtClean="0"/>
              <a:t>intact </a:t>
            </a:r>
            <a:r>
              <a:rPr lang="en-US" dirty="0"/>
              <a:t>(Fig. 2</a:t>
            </a:r>
            <a:r>
              <a:rPr lang="en-US" dirty="0" smtClean="0"/>
              <a:t>). </a:t>
            </a:r>
          </a:p>
          <a:p>
            <a:r>
              <a:rPr lang="en-US" dirty="0">
                <a:solidFill>
                  <a:srgbClr val="FF0000"/>
                </a:solidFill>
              </a:rPr>
              <a:t>M.2 </a:t>
            </a:r>
            <a:r>
              <a:rPr lang="en-US" dirty="0" err="1">
                <a:solidFill>
                  <a:srgbClr val="FF0000"/>
                </a:solidFill>
              </a:rPr>
              <a:t>NVMe</a:t>
            </a:r>
            <a:r>
              <a:rPr lang="en-US" dirty="0">
                <a:solidFill>
                  <a:srgbClr val="FF0000"/>
                </a:solidFill>
              </a:rPr>
              <a:t> SSD’s will not be displayed in the boot manager if no operating system is installed!</a:t>
            </a:r>
            <a:endParaRPr lang="de-DE" dirty="0"/>
          </a:p>
          <a:p>
            <a:pPr lvl="0"/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 smtClean="0"/>
              <a:t>Step</a:t>
            </a:r>
            <a:endParaRPr lang="de-DE" dirty="0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sp>
        <p:nvSpPr>
          <p:cNvPr id="59" name="Kreis Kühlpad"/>
          <p:cNvSpPr/>
          <p:nvPr/>
        </p:nvSpPr>
        <p:spPr>
          <a:xfrm>
            <a:off x="7628949" y="2712720"/>
            <a:ext cx="1438851" cy="612565"/>
          </a:xfrm>
          <a:prstGeom prst="ellipse">
            <a:avLst/>
          </a:prstGeom>
          <a:noFill/>
          <a:ln w="38100">
            <a:solidFill>
              <a:srgbClr val="E63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44" y="995977"/>
            <a:ext cx="6146544" cy="4097696"/>
          </a:xfrm>
        </p:spPr>
      </p:pic>
      <p:sp>
        <p:nvSpPr>
          <p:cNvPr id="31" name="Kreis Schraube"/>
          <p:cNvSpPr/>
          <p:nvPr/>
        </p:nvSpPr>
        <p:spPr>
          <a:xfrm>
            <a:off x="7807244" y="3812275"/>
            <a:ext cx="239668" cy="239668"/>
          </a:xfrm>
          <a:prstGeom prst="ellipse">
            <a:avLst/>
          </a:prstGeom>
          <a:noFill/>
          <a:ln w="38100">
            <a:solidFill>
              <a:srgbClr val="E63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6" name="Kreis Schraube"/>
          <p:cNvSpPr/>
          <p:nvPr/>
        </p:nvSpPr>
        <p:spPr>
          <a:xfrm>
            <a:off x="7496250" y="3551612"/>
            <a:ext cx="239668" cy="239668"/>
          </a:xfrm>
          <a:prstGeom prst="ellipse">
            <a:avLst/>
          </a:prstGeom>
          <a:noFill/>
          <a:ln w="38100">
            <a:solidFill>
              <a:srgbClr val="E63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59628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  <p:bldP spid="31" grpId="1" animBg="1"/>
      <p:bldP spid="31" grpId="2" animBg="1"/>
      <p:bldP spid="31" grpId="3" animBg="1"/>
      <p:bldP spid="26" grpId="1" animBg="1"/>
      <p:bldP spid="26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WLAN MODULE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 err="1" smtClean="0"/>
              <a:t>Difficulty</a:t>
            </a:r>
            <a:r>
              <a:rPr lang="de-DE" dirty="0" smtClean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WLAN </a:t>
            </a:r>
            <a:r>
              <a:rPr lang="de-DE" dirty="0" smtClean="0"/>
              <a:t>MODULE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980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13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WLAN </a:t>
            </a:r>
            <a:r>
              <a:rPr lang="de-DE" dirty="0" smtClean="0"/>
              <a:t>MODULE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err="1">
                <a:solidFill>
                  <a:srgbClr val="FF0000"/>
                </a:solidFill>
              </a:rPr>
              <a:t>Before</a:t>
            </a:r>
            <a:r>
              <a:rPr lang="de-DE" dirty="0">
                <a:solidFill>
                  <a:srgbClr val="FF0000"/>
                </a:solidFill>
              </a:rPr>
              <a:t> you </a:t>
            </a:r>
            <a:r>
              <a:rPr lang="de-DE" dirty="0" err="1">
                <a:solidFill>
                  <a:srgbClr val="FF0000"/>
                </a:solidFill>
              </a:rPr>
              <a:t>start,turn</a:t>
            </a:r>
            <a:r>
              <a:rPr lang="de-DE" dirty="0">
                <a:solidFill>
                  <a:srgbClr val="FF0000"/>
                </a:solidFill>
              </a:rPr>
              <a:t> off the Notebook! and </a:t>
            </a:r>
            <a:r>
              <a:rPr lang="de-DE" dirty="0" err="1">
                <a:solidFill>
                  <a:srgbClr val="FF0000"/>
                </a:solidFill>
              </a:rPr>
              <a:t>remove</a:t>
            </a:r>
            <a:r>
              <a:rPr lang="de-DE" dirty="0">
                <a:solidFill>
                  <a:srgbClr val="FF0000"/>
                </a:solidFill>
              </a:rPr>
              <a:t> the power </a:t>
            </a:r>
            <a:r>
              <a:rPr lang="de-DE" dirty="0" err="1">
                <a:solidFill>
                  <a:srgbClr val="FF0000"/>
                </a:solidFill>
              </a:rPr>
              <a:t>supply</a:t>
            </a:r>
            <a:endParaRPr lang="de-DE" dirty="0">
              <a:solidFill>
                <a:srgbClr val="FF0000"/>
              </a:solidFill>
            </a:endParaRPr>
          </a:p>
          <a:p>
            <a:pPr lvl="0"/>
            <a:r>
              <a:rPr lang="de-DE" u="sng" dirty="0">
                <a:solidFill>
                  <a:schemeClr val="accent1"/>
                </a:solidFill>
                <a:hlinkClick r:id="rId3" action="ppaction://hlinksldjump"/>
              </a:rPr>
              <a:t>Remove</a:t>
            </a:r>
            <a:r>
              <a:rPr lang="de-DE" dirty="0">
                <a:hlinkClick r:id="rId3" action="ppaction://hlinksldjump"/>
              </a:rPr>
              <a:t> the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en-US" u="sng" dirty="0">
                <a:solidFill>
                  <a:schemeClr val="accent1"/>
                </a:solidFill>
                <a:hlinkClick r:id="rId4" action="ppaction://hlinksldjump"/>
              </a:rPr>
              <a:t>Disconnect the cable from the battery</a:t>
            </a:r>
            <a:endParaRPr lang="en-US" u="sng" dirty="0">
              <a:solidFill>
                <a:schemeClr val="accent1"/>
              </a:solidFill>
            </a:endParaRPr>
          </a:p>
          <a:p>
            <a:pPr lvl="0"/>
            <a:r>
              <a:rPr lang="en-US" dirty="0"/>
              <a:t>Remove the fastening screw (M2x3/PH0) and take out the </a:t>
            </a:r>
            <a:r>
              <a:rPr lang="en-US"/>
              <a:t>WLAN </a:t>
            </a:r>
            <a:r>
              <a:rPr lang="en-US" smtClean="0"/>
              <a:t>module (Fig</a:t>
            </a:r>
            <a:r>
              <a:rPr lang="en-US" dirty="0"/>
              <a:t>. 1</a:t>
            </a:r>
            <a:r>
              <a:rPr lang="en-US" dirty="0" smtClean="0"/>
              <a:t>).</a:t>
            </a:r>
          </a:p>
          <a:p>
            <a:pPr lvl="0"/>
            <a:r>
              <a:rPr lang="en-US" dirty="0"/>
              <a:t>Note: </a:t>
            </a:r>
            <a:r>
              <a:rPr lang="en-US" dirty="0" smtClean="0"/>
              <a:t>Connect </a:t>
            </a:r>
            <a:r>
              <a:rPr lang="en-US" dirty="0"/>
              <a:t>the white cable </a:t>
            </a:r>
            <a:r>
              <a:rPr lang="en-US" dirty="0" smtClean="0"/>
              <a:t>is </a:t>
            </a:r>
            <a:r>
              <a:rPr lang="en-US" dirty="0" err="1" smtClean="0"/>
              <a:t>MAIN,the</a:t>
            </a:r>
            <a:r>
              <a:rPr lang="en-US" dirty="0" smtClean="0"/>
              <a:t> </a:t>
            </a:r>
            <a:r>
              <a:rPr lang="en-US" dirty="0"/>
              <a:t>transparent </a:t>
            </a:r>
            <a:r>
              <a:rPr lang="en-US" dirty="0" smtClean="0"/>
              <a:t>cable is </a:t>
            </a:r>
            <a:r>
              <a:rPr lang="en-US" dirty="0"/>
              <a:t>AUX</a:t>
            </a:r>
          </a:p>
          <a:p>
            <a:pPr lvl="0"/>
            <a:r>
              <a:rPr lang="en-US" dirty="0">
                <a:solidFill>
                  <a:srgbClr val="FF0000"/>
                </a:solidFill>
              </a:rPr>
              <a:t>After installation, secure the adapters  with adhesive strips!</a:t>
            </a:r>
            <a:endParaRPr lang="de-DE" dirty="0">
              <a:solidFill>
                <a:srgbClr val="FF0000"/>
              </a:solidFill>
            </a:endParaRPr>
          </a:p>
          <a:p>
            <a:pPr lvl="0"/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 smtClean="0"/>
              <a:t>Step</a:t>
            </a:r>
            <a:endParaRPr lang="de-DE" dirty="0"/>
          </a:p>
        </p:txBody>
      </p:sp>
      <p:sp>
        <p:nvSpPr>
          <p:cNvPr id="20" name="M2" hidden="1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668" y="995977"/>
            <a:ext cx="6146544" cy="4097696"/>
          </a:xfrm>
        </p:spPr>
      </p:pic>
    </p:spTree>
    <p:extLst>
      <p:ext uri="{BB962C8B-B14F-4D97-AF65-F5344CB8AC3E}">
        <p14:creationId xmlns:p14="http://schemas.microsoft.com/office/powerpoint/2010/main" val="2372454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CMOS BATTERY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 err="1" smtClean="0"/>
              <a:t>Difficulty</a:t>
            </a:r>
            <a:r>
              <a:rPr lang="de-DE" dirty="0" smtClean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CMOS </a:t>
            </a:r>
            <a:r>
              <a:rPr lang="de-DE" dirty="0" smtClean="0"/>
              <a:t>BATTERY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394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CMOS </a:t>
            </a:r>
            <a:r>
              <a:rPr lang="de-DE" dirty="0" smtClean="0"/>
              <a:t>BATTERY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err="1">
                <a:solidFill>
                  <a:srgbClr val="FF0000"/>
                </a:solidFill>
              </a:rPr>
              <a:t>Before</a:t>
            </a:r>
            <a:r>
              <a:rPr lang="de-DE" dirty="0">
                <a:solidFill>
                  <a:srgbClr val="FF0000"/>
                </a:solidFill>
              </a:rPr>
              <a:t> you </a:t>
            </a:r>
            <a:r>
              <a:rPr lang="de-DE" dirty="0" err="1">
                <a:solidFill>
                  <a:srgbClr val="FF0000"/>
                </a:solidFill>
              </a:rPr>
              <a:t>start,turn</a:t>
            </a:r>
            <a:r>
              <a:rPr lang="de-DE" dirty="0">
                <a:solidFill>
                  <a:srgbClr val="FF0000"/>
                </a:solidFill>
              </a:rPr>
              <a:t> off the Notebook! and </a:t>
            </a:r>
            <a:r>
              <a:rPr lang="de-DE" dirty="0" err="1">
                <a:solidFill>
                  <a:srgbClr val="FF0000"/>
                </a:solidFill>
              </a:rPr>
              <a:t>remove</a:t>
            </a:r>
            <a:r>
              <a:rPr lang="de-DE" dirty="0">
                <a:solidFill>
                  <a:srgbClr val="FF0000"/>
                </a:solidFill>
              </a:rPr>
              <a:t> the power </a:t>
            </a:r>
            <a:r>
              <a:rPr lang="de-DE" dirty="0" err="1">
                <a:solidFill>
                  <a:srgbClr val="FF0000"/>
                </a:solidFill>
              </a:rPr>
              <a:t>supply</a:t>
            </a:r>
            <a:endParaRPr lang="de-DE" dirty="0">
              <a:solidFill>
                <a:srgbClr val="FF0000"/>
              </a:solidFill>
            </a:endParaRPr>
          </a:p>
          <a:p>
            <a:pPr lvl="0"/>
            <a:r>
              <a:rPr lang="de-DE" u="sng" dirty="0">
                <a:solidFill>
                  <a:schemeClr val="accent1"/>
                </a:solidFill>
                <a:hlinkClick r:id="rId3" action="ppaction://hlinksldjump"/>
              </a:rPr>
              <a:t>Remove the </a:t>
            </a:r>
            <a:r>
              <a:rPr lang="de-DE" u="sng" dirty="0" err="1">
                <a:solidFill>
                  <a:schemeClr val="accent1"/>
                </a:solidFill>
                <a:hlinkClick r:id="rId3" action="ppaction://hlinksldjump"/>
              </a:rPr>
              <a:t>Bottom</a:t>
            </a:r>
            <a:r>
              <a:rPr lang="de-DE" u="sng" dirty="0">
                <a:solidFill>
                  <a:schemeClr val="accent1"/>
                </a:solidFill>
                <a:hlinkClick r:id="rId3" action="ppaction://hlinksldjump"/>
              </a:rPr>
              <a:t> Case</a:t>
            </a:r>
            <a:endParaRPr lang="de-DE" u="sng" dirty="0">
              <a:solidFill>
                <a:schemeClr val="accent1"/>
              </a:solidFill>
            </a:endParaRPr>
          </a:p>
          <a:p>
            <a:pPr lvl="0"/>
            <a:r>
              <a:rPr lang="en-US" dirty="0"/>
              <a:t>Disconnect the cable by pulling on the plug and not on the cable! (</a:t>
            </a:r>
            <a:r>
              <a:rPr lang="en-US" smtClean="0"/>
              <a:t>Fig.1)</a:t>
            </a:r>
            <a:endParaRPr lang="en-US" dirty="0"/>
          </a:p>
          <a:p>
            <a:pPr lvl="0"/>
            <a:r>
              <a:rPr lang="en-US" dirty="0" smtClean="0"/>
              <a:t>The battery is glued on. The adhesive pad must be replaced for reassembly</a:t>
            </a:r>
          </a:p>
          <a:p>
            <a:pPr lvl="0"/>
            <a:r>
              <a:rPr lang="en-US" dirty="0"/>
              <a:t>If the CMOS battery was removed, an error message </a:t>
            </a:r>
            <a:r>
              <a:rPr lang="en-US" dirty="0" smtClean="0"/>
              <a:t>will be </a:t>
            </a:r>
            <a:r>
              <a:rPr lang="en-US" dirty="0"/>
              <a:t>displayed during booting. Date, time and other settings have to be adjusted in </a:t>
            </a:r>
            <a:r>
              <a:rPr lang="en-US" dirty="0" smtClean="0"/>
              <a:t>BIOS/ </a:t>
            </a:r>
            <a:r>
              <a:rPr lang="en-US" dirty="0"/>
              <a:t>UEFI again.</a:t>
            </a:r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 smtClean="0"/>
              <a:t>Step</a:t>
            </a:r>
            <a:endParaRPr lang="de-DE" dirty="0"/>
          </a:p>
        </p:txBody>
      </p:sp>
      <p:sp>
        <p:nvSpPr>
          <p:cNvPr id="20" name="M2" hidden="1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926" y="5173911"/>
            <a:ext cx="1042402" cy="694934"/>
          </a:xfrm>
          <a:prstGeom prst="rect">
            <a:avLst/>
          </a:prstGeom>
        </p:spPr>
      </p:pic>
      <p:sp>
        <p:nvSpPr>
          <p:cNvPr id="22" name="1" hidden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 hidden="1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9" name="Bild 2" hidden="1"/>
          <p:cNvPicPr>
            <a:picLocks noGrp="1" noChangeAspect="1"/>
          </p:cNvPicPr>
          <p:nvPr>
            <p:ph type="pic" idx="18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7087" y="996806"/>
            <a:ext cx="6144057" cy="4096038"/>
          </a:xfrm>
        </p:spPr>
      </p:pic>
    </p:spTree>
    <p:extLst>
      <p:ext uri="{BB962C8B-B14F-4D97-AF65-F5344CB8AC3E}">
        <p14:creationId xmlns:p14="http://schemas.microsoft.com/office/powerpoint/2010/main" val="1390496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>
                <a:solidFill>
                  <a:schemeClr val="accent1"/>
                </a:solidFill>
              </a:rPr>
              <a:t>REMOVE THE </a:t>
            </a:r>
            <a:r>
              <a:rPr lang="de-DE" dirty="0" smtClean="0">
                <a:solidFill>
                  <a:schemeClr val="accent1"/>
                </a:solidFill>
              </a:rPr>
              <a:t>CPU </a:t>
            </a:r>
            <a:br>
              <a:rPr lang="de-DE" dirty="0" smtClean="0">
                <a:solidFill>
                  <a:schemeClr val="accent1"/>
                </a:solidFill>
              </a:rPr>
            </a:br>
            <a:r>
              <a:rPr lang="de-DE" dirty="0" smtClean="0">
                <a:solidFill>
                  <a:schemeClr val="accent1"/>
                </a:solidFill>
              </a:rPr>
              <a:t>FAN / HEATSINK</a:t>
            </a:r>
            <a:endParaRPr lang="de-DE" dirty="0">
              <a:solidFill>
                <a:schemeClr val="accent1"/>
              </a:solidFill>
            </a:endParaRP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 err="1" smtClean="0"/>
              <a:t>Difficulty</a:t>
            </a:r>
            <a:r>
              <a:rPr lang="de-DE" dirty="0" smtClean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CPU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FAN / HEATSINK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3801756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</a:t>
            </a:r>
            <a:r>
              <a:rPr lang="de-DE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CPU </a:t>
            </a:r>
            <a:r>
              <a:rPr lang="de-DE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FAN / HEATSINK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>
          <a:xfrm>
            <a:off x="713433" y="6356350"/>
            <a:ext cx="2867967" cy="365125"/>
          </a:xfrm>
        </p:spPr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ln>
            <a:solidFill>
              <a:schemeClr val="accent1"/>
            </a:solidFill>
          </a:ln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err="1">
                <a:solidFill>
                  <a:srgbClr val="FF0000"/>
                </a:solidFill>
              </a:rPr>
              <a:t>Before</a:t>
            </a:r>
            <a:r>
              <a:rPr lang="de-DE" dirty="0">
                <a:solidFill>
                  <a:srgbClr val="FF0000"/>
                </a:solidFill>
              </a:rPr>
              <a:t> you </a:t>
            </a:r>
            <a:r>
              <a:rPr lang="de-DE" dirty="0" err="1">
                <a:solidFill>
                  <a:srgbClr val="FF0000"/>
                </a:solidFill>
              </a:rPr>
              <a:t>start,turn</a:t>
            </a:r>
            <a:r>
              <a:rPr lang="de-DE" dirty="0">
                <a:solidFill>
                  <a:srgbClr val="FF0000"/>
                </a:solidFill>
              </a:rPr>
              <a:t> off the Notebook! and </a:t>
            </a:r>
            <a:r>
              <a:rPr lang="de-DE" dirty="0" err="1">
                <a:solidFill>
                  <a:srgbClr val="FF0000"/>
                </a:solidFill>
              </a:rPr>
              <a:t>remove</a:t>
            </a:r>
            <a:r>
              <a:rPr lang="de-DE" dirty="0">
                <a:solidFill>
                  <a:srgbClr val="FF0000"/>
                </a:solidFill>
              </a:rPr>
              <a:t> the power </a:t>
            </a:r>
            <a:r>
              <a:rPr lang="de-DE" dirty="0" err="1">
                <a:solidFill>
                  <a:srgbClr val="FF0000"/>
                </a:solidFill>
              </a:rPr>
              <a:t>supply</a:t>
            </a:r>
            <a:endParaRPr lang="de-DE" dirty="0">
              <a:solidFill>
                <a:srgbClr val="FF0000"/>
              </a:solidFill>
            </a:endParaRPr>
          </a:p>
          <a:p>
            <a:pPr lvl="0"/>
            <a:r>
              <a:rPr lang="de-DE" u="sng" dirty="0">
                <a:solidFill>
                  <a:schemeClr val="accent1"/>
                </a:solidFill>
                <a:hlinkClick r:id="rId3" action="ppaction://hlinksldjump"/>
              </a:rPr>
              <a:t>Remove</a:t>
            </a:r>
            <a:r>
              <a:rPr lang="de-DE" dirty="0">
                <a:hlinkClick r:id="rId3" action="ppaction://hlinksldjump"/>
              </a:rPr>
              <a:t> the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en-US" u="sng" dirty="0">
                <a:solidFill>
                  <a:schemeClr val="accent1"/>
                </a:solidFill>
                <a:hlinkClick r:id="rId4" action="ppaction://hlinksldjump"/>
              </a:rPr>
              <a:t>Disconnect the cable from the battery</a:t>
            </a:r>
            <a:endParaRPr lang="en-US" u="sng" dirty="0">
              <a:solidFill>
                <a:schemeClr val="accent1"/>
              </a:solidFill>
            </a:endParaRPr>
          </a:p>
          <a:p>
            <a:pPr lvl="0"/>
            <a:r>
              <a:rPr lang="en-US" dirty="0"/>
              <a:t>First loosen the black tab above the cable, then </a:t>
            </a:r>
            <a:r>
              <a:rPr lang="en-US"/>
              <a:t>the </a:t>
            </a:r>
            <a:r>
              <a:rPr lang="en-US" smtClean="0"/>
              <a:t>plug </a:t>
            </a:r>
            <a:r>
              <a:rPr lang="en-US" dirty="0" smtClean="0"/>
              <a:t>(Fig.1).</a:t>
            </a:r>
          </a:p>
          <a:p>
            <a:pPr lvl="0"/>
            <a:r>
              <a:rPr lang="en-US" dirty="0"/>
              <a:t>7 screws (M2x4/PH1) have to </a:t>
            </a:r>
            <a:r>
              <a:rPr lang="en-US"/>
              <a:t>be </a:t>
            </a:r>
            <a:r>
              <a:rPr lang="en-US" smtClean="0"/>
              <a:t>removed </a:t>
            </a:r>
            <a:r>
              <a:rPr lang="en-US" dirty="0"/>
              <a:t>(</a:t>
            </a:r>
            <a:r>
              <a:rPr lang="en-US" dirty="0" smtClean="0"/>
              <a:t>Fig.2).</a:t>
            </a:r>
          </a:p>
          <a:p>
            <a:pPr lvl="0"/>
            <a:r>
              <a:rPr lang="en-US" dirty="0"/>
              <a:t>2 Heat </a:t>
            </a:r>
            <a:r>
              <a:rPr lang="en-US" dirty="0" smtClean="0"/>
              <a:t>conducting pads need </a:t>
            </a:r>
            <a:r>
              <a:rPr lang="en-US" dirty="0"/>
              <a:t>to </a:t>
            </a:r>
            <a:r>
              <a:rPr lang="en-US"/>
              <a:t>be </a:t>
            </a:r>
            <a:r>
              <a:rPr lang="en-US" smtClean="0"/>
              <a:t>transferred </a:t>
            </a:r>
            <a:r>
              <a:rPr lang="en-US" dirty="0"/>
              <a:t>(</a:t>
            </a:r>
            <a:r>
              <a:rPr lang="en-US" dirty="0" smtClean="0"/>
              <a:t>Fig.3).</a:t>
            </a:r>
          </a:p>
          <a:p>
            <a:r>
              <a:rPr lang="en-US" dirty="0"/>
              <a:t>Renew the thermal paste for the CPU if </a:t>
            </a:r>
            <a:r>
              <a:rPr lang="en-US" dirty="0" smtClean="0"/>
              <a:t>necessary.</a:t>
            </a:r>
            <a:endParaRPr lang="de-DE" dirty="0"/>
          </a:p>
          <a:p>
            <a:pPr lvl="0"/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 smtClean="0"/>
              <a:t>Step</a:t>
            </a:r>
            <a:endParaRPr lang="de-DE" dirty="0"/>
          </a:p>
        </p:txBody>
      </p:sp>
      <p:sp>
        <p:nvSpPr>
          <p:cNvPr id="33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1" cy="694927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 hidden="1"/>
          <p:cNvPicPr>
            <a:picLocks noGrp="1" noChangeAspect="1"/>
          </p:cNvPicPr>
          <p:nvPr>
            <p:ph type="pic" idx="2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7425"/>
            <a:ext cx="6169115" cy="4114800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1" cy="4113087"/>
          </a:xfrm>
        </p:spPr>
      </p:pic>
      <p:sp>
        <p:nvSpPr>
          <p:cNvPr id="36" name="Wärmeleitpads"/>
          <p:cNvSpPr/>
          <p:nvPr/>
        </p:nvSpPr>
        <p:spPr>
          <a:xfrm>
            <a:off x="10009530" y="2945534"/>
            <a:ext cx="510608" cy="521743"/>
          </a:xfrm>
          <a:prstGeom prst="ellipse">
            <a:avLst/>
          </a:prstGeom>
          <a:noFill/>
          <a:ln w="38100">
            <a:solidFill>
              <a:srgbClr val="E63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987280"/>
            <a:ext cx="6172200" cy="4114800"/>
          </a:xfrm>
        </p:spPr>
      </p:pic>
      <p:grpSp>
        <p:nvGrpSpPr>
          <p:cNvPr id="35" name="Gruppe Schrauben"/>
          <p:cNvGrpSpPr/>
          <p:nvPr/>
        </p:nvGrpSpPr>
        <p:grpSpPr>
          <a:xfrm>
            <a:off x="7076579" y="1965383"/>
            <a:ext cx="3219124" cy="906314"/>
            <a:chOff x="7112348" y="1980196"/>
            <a:chExt cx="3219124" cy="906314"/>
          </a:xfrm>
        </p:grpSpPr>
        <p:sp>
          <p:nvSpPr>
            <p:cNvPr id="39" name="Ellipse 38"/>
            <p:cNvSpPr/>
            <p:nvPr/>
          </p:nvSpPr>
          <p:spPr>
            <a:xfrm>
              <a:off x="9717971" y="1980196"/>
              <a:ext cx="272992" cy="243106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1" name="Ellipse 40"/>
            <p:cNvSpPr/>
            <p:nvPr/>
          </p:nvSpPr>
          <p:spPr>
            <a:xfrm>
              <a:off x="10100163" y="2137953"/>
              <a:ext cx="231309" cy="20927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" name="Ellipse 43"/>
            <p:cNvSpPr/>
            <p:nvPr/>
          </p:nvSpPr>
          <p:spPr>
            <a:xfrm>
              <a:off x="7112348" y="2208079"/>
              <a:ext cx="213281" cy="20927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Ellipse 44"/>
            <p:cNvSpPr/>
            <p:nvPr/>
          </p:nvSpPr>
          <p:spPr>
            <a:xfrm>
              <a:off x="7841847" y="2667526"/>
              <a:ext cx="207810" cy="21898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/>
            <p:cNvSpPr/>
            <p:nvPr/>
          </p:nvSpPr>
          <p:spPr>
            <a:xfrm>
              <a:off x="8965635" y="2311027"/>
              <a:ext cx="236340" cy="230009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8946585" y="2001151"/>
              <a:ext cx="255390" cy="241441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/>
            <p:cNvSpPr/>
            <p:nvPr/>
          </p:nvSpPr>
          <p:spPr>
            <a:xfrm>
              <a:off x="9732836" y="2294847"/>
              <a:ext cx="258127" cy="226629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sp>
        <p:nvSpPr>
          <p:cNvPr id="43" name="Lasche über Kabel"/>
          <p:cNvSpPr/>
          <p:nvPr/>
        </p:nvSpPr>
        <p:spPr>
          <a:xfrm>
            <a:off x="8005750" y="2841962"/>
            <a:ext cx="702964" cy="718294"/>
          </a:xfrm>
          <a:prstGeom prst="ellipse">
            <a:avLst/>
          </a:prstGeom>
          <a:noFill/>
          <a:ln w="38100">
            <a:solidFill>
              <a:srgbClr val="E63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nichts" hidden="1"/>
          <p:cNvSpPr>
            <a:spLocks noGrp="1"/>
          </p:cNvSpPr>
          <p:nvPr>
            <p:ph type="pic" sz="quarter" idx="16"/>
          </p:nvPr>
        </p:nvSpPr>
        <p:spPr/>
      </p:sp>
    </p:spTree>
    <p:extLst>
      <p:ext uri="{BB962C8B-B14F-4D97-AF65-F5344CB8AC3E}">
        <p14:creationId xmlns:p14="http://schemas.microsoft.com/office/powerpoint/2010/main" val="1483374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  <p:bldP spid="36" grpId="0" animBg="1"/>
      <p:bldP spid="36" grpId="1" animBg="1"/>
      <p:bldP spid="36" grpId="2" animBg="1"/>
      <p:bldP spid="43" grpId="0" animBg="1"/>
      <p:bldP spid="43" grpId="1" animBg="1"/>
      <p:bldP spid="43" grpId="2" animBg="1"/>
      <p:bldP spid="43" grpId="3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MAINBOARD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 err="1" smtClean="0"/>
              <a:t>Difficulty</a:t>
            </a:r>
            <a:r>
              <a:rPr lang="de-DE" dirty="0" smtClean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MAINBOARD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310890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19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MAINBOARD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err="1">
                <a:solidFill>
                  <a:srgbClr val="FF0000"/>
                </a:solidFill>
              </a:rPr>
              <a:t>Before</a:t>
            </a:r>
            <a:r>
              <a:rPr lang="de-DE" dirty="0">
                <a:solidFill>
                  <a:srgbClr val="FF0000"/>
                </a:solidFill>
              </a:rPr>
              <a:t> you </a:t>
            </a:r>
            <a:r>
              <a:rPr lang="de-DE" dirty="0" err="1">
                <a:solidFill>
                  <a:srgbClr val="FF0000"/>
                </a:solidFill>
              </a:rPr>
              <a:t>start,turn</a:t>
            </a:r>
            <a:r>
              <a:rPr lang="de-DE" dirty="0">
                <a:solidFill>
                  <a:srgbClr val="FF0000"/>
                </a:solidFill>
              </a:rPr>
              <a:t> off the Notebook! and </a:t>
            </a:r>
            <a:r>
              <a:rPr lang="de-DE" dirty="0" err="1">
                <a:solidFill>
                  <a:srgbClr val="FF0000"/>
                </a:solidFill>
              </a:rPr>
              <a:t>remove</a:t>
            </a:r>
            <a:r>
              <a:rPr lang="de-DE" dirty="0">
                <a:solidFill>
                  <a:srgbClr val="FF0000"/>
                </a:solidFill>
              </a:rPr>
              <a:t> the power </a:t>
            </a:r>
            <a:r>
              <a:rPr lang="de-DE" dirty="0" err="1">
                <a:solidFill>
                  <a:srgbClr val="FF0000"/>
                </a:solidFill>
              </a:rPr>
              <a:t>supply</a:t>
            </a:r>
            <a:endParaRPr lang="de-DE" dirty="0">
              <a:solidFill>
                <a:srgbClr val="FF0000"/>
              </a:solidFill>
            </a:endParaRPr>
          </a:p>
          <a:p>
            <a:pPr lvl="0"/>
            <a:r>
              <a:rPr lang="de-DE" u="sng" dirty="0" smtClean="0">
                <a:solidFill>
                  <a:schemeClr val="accent1"/>
                </a:solidFill>
                <a:hlinkClick r:id="rId3" action="ppaction://hlinksldjump"/>
              </a:rPr>
              <a:t>Remove the </a:t>
            </a:r>
            <a:r>
              <a:rPr lang="de-DE" u="sng" dirty="0" err="1">
                <a:solidFill>
                  <a:schemeClr val="accent1"/>
                </a:solidFill>
                <a:hlinkClick r:id="rId3" action="ppaction://hlinksldjump"/>
              </a:rPr>
              <a:t>Bottom</a:t>
            </a:r>
            <a:r>
              <a:rPr lang="de-DE" u="sng" dirty="0">
                <a:solidFill>
                  <a:schemeClr val="accent1"/>
                </a:solidFill>
                <a:hlinkClick r:id="rId3" action="ppaction://hlinksldjump"/>
              </a:rPr>
              <a:t> Case</a:t>
            </a:r>
            <a:endParaRPr lang="de-DE" u="sng" dirty="0">
              <a:solidFill>
                <a:schemeClr val="accent1"/>
              </a:solidFill>
            </a:endParaRPr>
          </a:p>
          <a:p>
            <a:pPr lvl="0"/>
            <a:r>
              <a:rPr lang="de-DE" u="sng" dirty="0" smtClean="0">
                <a:solidFill>
                  <a:schemeClr val="accent1"/>
                </a:solidFill>
                <a:hlinkClick r:id="rId4" action="ppaction://hlinksldjump"/>
              </a:rPr>
              <a:t>Remove the Keyboard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 smtClean="0">
                <a:solidFill>
                  <a:schemeClr val="accent1"/>
                </a:solidFill>
                <a:hlinkClick r:id="rId5" action="ppaction://hlinksldjump"/>
              </a:rPr>
              <a:t>Remove the M.2 SSD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 smtClean="0">
                <a:solidFill>
                  <a:schemeClr val="accent1"/>
                </a:solidFill>
                <a:hlinkClick r:id="rId6" action="ppaction://hlinksldjump"/>
              </a:rPr>
              <a:t>Remove the </a:t>
            </a:r>
            <a:r>
              <a:rPr lang="de-DE" u="sng" dirty="0">
                <a:solidFill>
                  <a:schemeClr val="accent1"/>
                </a:solidFill>
                <a:hlinkClick r:id="rId6" action="ppaction://hlinksldjump"/>
              </a:rPr>
              <a:t>WLAN </a:t>
            </a:r>
            <a:r>
              <a:rPr lang="de-DE" u="sng" dirty="0" smtClean="0">
                <a:solidFill>
                  <a:schemeClr val="accent1"/>
                </a:solidFill>
                <a:hlinkClick r:id="rId6" action="ppaction://hlinksldjump"/>
              </a:rPr>
              <a:t>Module</a:t>
            </a:r>
            <a:endParaRPr lang="de-DE" u="sng" dirty="0" smtClean="0">
              <a:solidFill>
                <a:schemeClr val="accent1"/>
              </a:solidFill>
            </a:endParaRPr>
          </a:p>
          <a:p>
            <a:r>
              <a:rPr lang="de-DE" u="sng" dirty="0" smtClean="0">
                <a:solidFill>
                  <a:schemeClr val="accent1"/>
                </a:solidFill>
                <a:hlinkClick r:id="rId7" action="ppaction://hlinksldjump"/>
              </a:rPr>
              <a:t>Remove the CPU Fan / Heatsink</a:t>
            </a:r>
            <a:endParaRPr lang="de-DE" u="sng" dirty="0" smtClean="0">
              <a:solidFill>
                <a:schemeClr val="accent1"/>
              </a:solidFill>
            </a:endParaRPr>
          </a:p>
          <a:p>
            <a:endParaRPr lang="de-DE" dirty="0" smtClean="0"/>
          </a:p>
          <a:p>
            <a:pPr lvl="0"/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 smtClean="0"/>
              <a:t>Step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00462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Contents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chemeClr val="accent1"/>
                </a:solidFill>
              </a:rPr>
              <a:t>Service Notes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 smtClean="0">
                <a:solidFill>
                  <a:srgbClr val="784D96"/>
                </a:solidFill>
                <a:hlinkClick r:id="rId2" action="ppaction://hlinksldjump"/>
              </a:rPr>
              <a:t>Remove the Keyboard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rgbClr val="784D96"/>
                </a:solidFill>
                <a:hlinkClick r:id="rId3" action="ppaction://hlinksldjump"/>
              </a:rPr>
              <a:t>Remove the Bottom Case 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rgbClr val="784D96"/>
                </a:solidFill>
                <a:hlinkClick r:id="rId4" action="ppaction://hlinksldjump"/>
              </a:rPr>
              <a:t>Remove the Battery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rgbClr val="784D96"/>
                </a:solidFill>
                <a:hlinkClick r:id="rId5" action="ppaction://hlinksldjump"/>
              </a:rPr>
              <a:t>Remove the M.2 </a:t>
            </a:r>
            <a:r>
              <a:rPr lang="de-DE" sz="2000" u="sng" dirty="0" smtClean="0">
                <a:solidFill>
                  <a:srgbClr val="784D96"/>
                </a:solidFill>
                <a:hlinkClick r:id="rId5" action="ppaction://hlinksldjump"/>
              </a:rPr>
              <a:t>SSD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rgbClr val="784D96"/>
                </a:solidFill>
                <a:hlinkClick r:id="rId6" action="ppaction://hlinksldjump"/>
              </a:rPr>
              <a:t>Remove the WLAN </a:t>
            </a:r>
            <a:r>
              <a:rPr lang="de-DE" sz="2000" u="sng" dirty="0" smtClean="0">
                <a:solidFill>
                  <a:srgbClr val="784D96"/>
                </a:solidFill>
                <a:hlinkClick r:id="rId6" action="ppaction://hlinksldjump"/>
              </a:rPr>
              <a:t>Module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rgbClr val="784D96"/>
                </a:solidFill>
                <a:hlinkClick r:id="rId7" action="ppaction://hlinksldjump"/>
              </a:rPr>
              <a:t>Remove the CMOS </a:t>
            </a:r>
            <a:r>
              <a:rPr lang="de-DE" sz="2000" u="sng" dirty="0" smtClean="0">
                <a:solidFill>
                  <a:srgbClr val="784D96"/>
                </a:solidFill>
                <a:hlinkClick r:id="rId7" action="ppaction://hlinksldjump"/>
              </a:rPr>
              <a:t>Battery</a:t>
            </a:r>
            <a:endParaRPr lang="de-DE" sz="2000" u="sng" dirty="0">
              <a:solidFill>
                <a:srgbClr val="784D96"/>
              </a:solidFill>
            </a:endParaRPr>
          </a:p>
          <a:p>
            <a:pPr marL="0" indent="0">
              <a:buNone/>
            </a:pPr>
            <a:endParaRPr lang="de-DE" sz="2000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endParaRPr lang="de-DE" sz="2000" dirty="0">
              <a:solidFill>
                <a:srgbClr val="784D96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rgbClr val="784D96"/>
                </a:solidFill>
                <a:hlinkClick r:id="rId8" action="ppaction://hlinksldjump"/>
              </a:rPr>
              <a:t>Remove the </a:t>
            </a:r>
            <a:r>
              <a:rPr lang="de-DE" sz="2000" u="sng" dirty="0" smtClean="0">
                <a:solidFill>
                  <a:schemeClr val="accent1"/>
                </a:solidFill>
                <a:hlinkClick r:id="rId8" action="ppaction://hlinksldjump"/>
              </a:rPr>
              <a:t>CPU </a:t>
            </a:r>
            <a:r>
              <a:rPr lang="de-DE" sz="2000" u="sng" dirty="0">
                <a:solidFill>
                  <a:schemeClr val="accent1"/>
                </a:solidFill>
                <a:hlinkClick r:id="rId8" action="ppaction://hlinksldjump"/>
              </a:rPr>
              <a:t>Fan / Heatsink</a:t>
            </a:r>
            <a:endParaRPr lang="de-DE" sz="2000" u="sng" dirty="0">
              <a:solidFill>
                <a:schemeClr val="accent1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rgbClr val="784D96"/>
                </a:solidFill>
                <a:hlinkClick r:id="rId9" action="ppaction://hlinksldjump"/>
              </a:rPr>
              <a:t>Remove the Mainboard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rgbClr val="784D96"/>
                </a:solidFill>
                <a:hlinkClick r:id="rId10" action="ppaction://hlinksldjump"/>
              </a:rPr>
              <a:t>Remove the Touchpad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rgbClr val="784D96"/>
                </a:solidFill>
                <a:hlinkClick r:id="rId11" action="ppaction://hlinksldjump"/>
              </a:rPr>
              <a:t>Remove the Top </a:t>
            </a:r>
            <a:r>
              <a:rPr lang="de-DE" sz="2000" u="sng" dirty="0" smtClean="0">
                <a:solidFill>
                  <a:srgbClr val="784D96"/>
                </a:solidFill>
                <a:hlinkClick r:id="rId11" action="ppaction://hlinksldjump"/>
              </a:rPr>
              <a:t>Case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rgbClr val="784D96"/>
                </a:solidFill>
                <a:hlinkClick r:id="rId12" action="ppaction://hlinksldjump"/>
              </a:rPr>
              <a:t>Remove the LCD </a:t>
            </a:r>
            <a:r>
              <a:rPr lang="de-DE" sz="2000" u="sng" dirty="0" smtClean="0">
                <a:solidFill>
                  <a:srgbClr val="784D96"/>
                </a:solidFill>
                <a:hlinkClick r:id="rId12" action="ppaction://hlinksldjump"/>
              </a:rPr>
              <a:t>Panel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>
                <a:solidFill>
                  <a:srgbClr val="784D96"/>
                </a:solidFill>
                <a:hlinkClick r:id="rId13" action="ppaction://hlinksldjump"/>
              </a:rPr>
              <a:t>Remove the Camera </a:t>
            </a:r>
            <a:endParaRPr lang="de-DE" sz="2000" u="sng" dirty="0">
              <a:solidFill>
                <a:srgbClr val="784D96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de-DE" sz="2000" u="sng" dirty="0" smtClean="0">
                <a:solidFill>
                  <a:srgbClr val="784D96"/>
                </a:solidFill>
                <a:hlinkClick r:id="rId14" action="ppaction://hlinksldjump"/>
              </a:rPr>
              <a:t>Spare Parts</a:t>
            </a:r>
            <a:endParaRPr lang="de-DE" sz="2000" u="sng" dirty="0">
              <a:solidFill>
                <a:srgbClr val="784D96"/>
              </a:solidFill>
            </a:endParaRP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</a:t>
            </a:fld>
            <a:endParaRPr lang="de-DE" dirty="0"/>
          </a:p>
        </p:txBody>
      </p:sp>
      <p:pic>
        <p:nvPicPr>
          <p:cNvPr id="9" name="Grafik 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934" y="5253386"/>
            <a:ext cx="2340634" cy="499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919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idx="20"/>
          </p:nvPr>
        </p:nvSpPr>
        <p:spPr/>
      </p:sp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MAINBOARD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Disconnect the ribbon cable below the </a:t>
            </a:r>
            <a:r>
              <a:rPr lang="en-US"/>
              <a:t>keyboard </a:t>
            </a:r>
            <a:r>
              <a:rPr lang="en-US" smtClean="0"/>
              <a:t>(</a:t>
            </a:r>
            <a:r>
              <a:rPr lang="en-US" dirty="0"/>
              <a:t>Fig. </a:t>
            </a:r>
            <a:r>
              <a:rPr lang="en-US" dirty="0" smtClean="0"/>
              <a:t>1).</a:t>
            </a:r>
          </a:p>
          <a:p>
            <a:pPr lvl="0"/>
            <a:r>
              <a:rPr lang="en-US" dirty="0"/>
              <a:t>Disconnect 9 cables from </a:t>
            </a:r>
            <a:r>
              <a:rPr lang="en-US"/>
              <a:t>the </a:t>
            </a:r>
            <a:r>
              <a:rPr lang="en-US" smtClean="0"/>
              <a:t>mainboard </a:t>
            </a:r>
            <a:r>
              <a:rPr lang="en-US" dirty="0"/>
              <a:t>(Fig. 2</a:t>
            </a:r>
            <a:r>
              <a:rPr lang="en-US" dirty="0" smtClean="0"/>
              <a:t>).</a:t>
            </a:r>
          </a:p>
          <a:p>
            <a:pPr lvl="0"/>
            <a:r>
              <a:rPr lang="en-US" dirty="0"/>
              <a:t>Disconnect the antenna </a:t>
            </a:r>
            <a:r>
              <a:rPr lang="en-US" dirty="0" smtClean="0"/>
              <a:t>cable </a:t>
            </a:r>
            <a:r>
              <a:rPr lang="en-US" dirty="0"/>
              <a:t>from the </a:t>
            </a:r>
            <a:r>
              <a:rPr lang="en-US"/>
              <a:t>mainboard </a:t>
            </a:r>
            <a:r>
              <a:rPr lang="en-US" smtClean="0"/>
              <a:t>(</a:t>
            </a:r>
            <a:r>
              <a:rPr lang="en-US" dirty="0"/>
              <a:t>Fig. 3</a:t>
            </a:r>
            <a:r>
              <a:rPr lang="en-US" dirty="0" smtClean="0"/>
              <a:t>).</a:t>
            </a:r>
          </a:p>
          <a:p>
            <a:pPr lvl="0"/>
            <a:r>
              <a:rPr lang="en-US" dirty="0"/>
              <a:t>Loosen two black (M2x2) and one silver (M2x4)screw  on the mainboard. They are marked on the board </a:t>
            </a:r>
            <a:r>
              <a:rPr lang="en-US"/>
              <a:t>with </a:t>
            </a:r>
            <a:r>
              <a:rPr lang="en-US" smtClean="0"/>
              <a:t>crosses </a:t>
            </a:r>
            <a:r>
              <a:rPr lang="en-US" dirty="0"/>
              <a:t>(Fig. 4</a:t>
            </a:r>
            <a:r>
              <a:rPr lang="en-US" dirty="0" smtClean="0"/>
              <a:t>).</a:t>
            </a:r>
          </a:p>
          <a:p>
            <a:pPr lvl="0"/>
            <a:r>
              <a:rPr lang="en-US" dirty="0"/>
              <a:t>Now you can remove the </a:t>
            </a:r>
            <a:r>
              <a:rPr lang="en-US"/>
              <a:t>mainboard </a:t>
            </a:r>
            <a:r>
              <a:rPr lang="en-US" smtClean="0"/>
              <a:t>upwards </a:t>
            </a:r>
            <a:r>
              <a:rPr lang="en-US" dirty="0" smtClean="0"/>
              <a:t>(Fig. </a:t>
            </a:r>
            <a:r>
              <a:rPr lang="en-US" dirty="0"/>
              <a:t>5</a:t>
            </a:r>
            <a:r>
              <a:rPr lang="en-US" dirty="0" smtClean="0"/>
              <a:t>).</a:t>
            </a:r>
            <a:endParaRPr lang="de-DE" dirty="0"/>
          </a:p>
          <a:p>
            <a:endParaRPr lang="de-DE" dirty="0"/>
          </a:p>
          <a:p>
            <a:pPr marL="0" indent="0">
              <a:buNone/>
            </a:pPr>
            <a:endParaRPr lang="de-DE" dirty="0"/>
          </a:p>
          <a:p>
            <a:pPr marL="0" indent="0">
              <a:buNone/>
            </a:pPr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</a:t>
            </a:r>
            <a:r>
              <a:rPr lang="de-DE" dirty="0" err="1" smtClean="0"/>
              <a:t>Step</a:t>
            </a:r>
            <a:endParaRPr lang="de-DE" dirty="0"/>
          </a:p>
        </p:txBody>
      </p:sp>
      <p:sp>
        <p:nvSpPr>
          <p:cNvPr id="52" name="M5"/>
          <p:cNvSpPr/>
          <p:nvPr/>
        </p:nvSpPr>
        <p:spPr>
          <a:xfrm>
            <a:off x="9611032" y="5139632"/>
            <a:ext cx="1107060" cy="771686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1" name="Thumbnail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7446" y="5181603"/>
            <a:ext cx="1042303" cy="69486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</p:pic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3" cy="694868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0" cy="694927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55" name="5"/>
          <p:cNvSpPr/>
          <p:nvPr/>
        </p:nvSpPr>
        <p:spPr>
          <a:xfrm>
            <a:off x="9637446" y="5772370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5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53" name="Bild 5"/>
          <p:cNvPicPr>
            <a:picLocks noGrp="1" noChangeAspect="1"/>
          </p:cNvPicPr>
          <p:nvPr>
            <p:ph type="pic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993892"/>
            <a:ext cx="6169114" cy="4112743"/>
          </a:xfrm>
        </p:spPr>
      </p:pic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4" cy="4112742"/>
          </a:xfrm>
        </p:spPr>
      </p:pic>
      <p:grpSp>
        <p:nvGrpSpPr>
          <p:cNvPr id="66" name="Gruppe Schrauben"/>
          <p:cNvGrpSpPr/>
          <p:nvPr/>
        </p:nvGrpSpPr>
        <p:grpSpPr>
          <a:xfrm>
            <a:off x="7382846" y="1599458"/>
            <a:ext cx="2542600" cy="1684076"/>
            <a:chOff x="5751310" y="695003"/>
            <a:chExt cx="2542601" cy="1684076"/>
          </a:xfrm>
        </p:grpSpPr>
        <p:sp>
          <p:nvSpPr>
            <p:cNvPr id="70" name="Ellipse 69"/>
            <p:cNvSpPr/>
            <p:nvPr/>
          </p:nvSpPr>
          <p:spPr>
            <a:xfrm>
              <a:off x="8005911" y="209107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>
            <a:xfrm>
              <a:off x="6577001" y="69500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>
            <a:xfrm>
              <a:off x="5751310" y="160335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0" cy="4113087"/>
          </a:xfrm>
        </p:spPr>
      </p:pic>
      <p:grpSp>
        <p:nvGrpSpPr>
          <p:cNvPr id="80" name="Gruppe Antennenkabel"/>
          <p:cNvGrpSpPr/>
          <p:nvPr/>
        </p:nvGrpSpPr>
        <p:grpSpPr>
          <a:xfrm>
            <a:off x="7539198" y="2771860"/>
            <a:ext cx="389312" cy="682961"/>
            <a:chOff x="6511055" y="1379845"/>
            <a:chExt cx="389312" cy="682961"/>
          </a:xfrm>
        </p:grpSpPr>
        <p:sp>
          <p:nvSpPr>
            <p:cNvPr id="89" name="Ellipse 88"/>
            <p:cNvSpPr/>
            <p:nvPr/>
          </p:nvSpPr>
          <p:spPr>
            <a:xfrm>
              <a:off x="6612367" y="137984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Ellipse 89"/>
            <p:cNvSpPr/>
            <p:nvPr/>
          </p:nvSpPr>
          <p:spPr>
            <a:xfrm>
              <a:off x="6511055" y="1765895"/>
              <a:ext cx="303233" cy="296911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Kabel"/>
          <p:cNvGrpSpPr/>
          <p:nvPr/>
        </p:nvGrpSpPr>
        <p:grpSpPr>
          <a:xfrm>
            <a:off x="7808002" y="1743458"/>
            <a:ext cx="3284951" cy="1684076"/>
            <a:chOff x="6463928" y="1344072"/>
            <a:chExt cx="3284953" cy="1684076"/>
          </a:xfrm>
        </p:grpSpPr>
        <p:sp>
          <p:nvSpPr>
            <p:cNvPr id="58" name="Ellipse 57"/>
            <p:cNvSpPr/>
            <p:nvPr/>
          </p:nvSpPr>
          <p:spPr>
            <a:xfrm>
              <a:off x="8677080" y="267582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8094413" y="222847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7216008" y="228932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8763258" y="134407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9460881" y="274014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7462851" y="230045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7743421" y="230814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6612367" y="137984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6463928" y="2313492"/>
              <a:ext cx="303233" cy="296911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Gruppe Flachbandkabel"/>
          <p:cNvGrpSpPr/>
          <p:nvPr/>
        </p:nvGrpSpPr>
        <p:grpSpPr>
          <a:xfrm>
            <a:off x="8153395" y="2492150"/>
            <a:ext cx="3798366" cy="1757607"/>
            <a:chOff x="6121037" y="2021296"/>
            <a:chExt cx="1874576" cy="862675"/>
          </a:xfrm>
        </p:grpSpPr>
        <p:sp>
          <p:nvSpPr>
            <p:cNvPr id="45" name="Ellipse 44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039803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52" grpId="0" animBg="1"/>
      <p:bldP spid="52" grpId="1" animBg="1"/>
      <p:bldP spid="52" grpId="2" animBg="1"/>
      <p:bldP spid="52" grpId="3" animBg="1"/>
      <p:bldP spid="52" grpId="4" animBg="1"/>
      <p:bldP spid="52" grpId="5" animBg="1"/>
      <p:bldP spid="33" grpId="0" animBg="1"/>
      <p:bldP spid="33" grpId="1" animBg="1"/>
      <p:bldP spid="33" grpId="2" animBg="1"/>
      <p:bldP spid="33" grpId="3" animBg="1"/>
      <p:bldP spid="33" grpId="4" animBg="1"/>
      <p:bldP spid="33" grpId="5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TOUCHPAD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 err="1" smtClean="0"/>
              <a:t>Difficulty</a:t>
            </a:r>
            <a:r>
              <a:rPr lang="de-DE" dirty="0" smtClean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TOUCHPAD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44133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22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TOUCHPAD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 smtClean="0"/>
              <a:t>Step</a:t>
            </a:r>
            <a:endParaRPr lang="de-DE" dirty="0"/>
          </a:p>
        </p:txBody>
      </p:sp>
      <p:sp>
        <p:nvSpPr>
          <p:cNvPr id="3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3" cy="694868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0" cy="694926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4" cy="4112742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0" cy="4113086"/>
          </a:xfrm>
        </p:spPr>
      </p:pic>
      <p:grpSp>
        <p:nvGrpSpPr>
          <p:cNvPr id="66" name="Gruppe Schrauben"/>
          <p:cNvGrpSpPr/>
          <p:nvPr/>
        </p:nvGrpSpPr>
        <p:grpSpPr>
          <a:xfrm>
            <a:off x="7177110" y="2325521"/>
            <a:ext cx="2353508" cy="288000"/>
            <a:chOff x="5745733" y="1572722"/>
            <a:chExt cx="2353509" cy="288000"/>
          </a:xfrm>
        </p:grpSpPr>
        <p:sp>
          <p:nvSpPr>
            <p:cNvPr id="70" name="Ellipse 69"/>
            <p:cNvSpPr/>
            <p:nvPr/>
          </p:nvSpPr>
          <p:spPr>
            <a:xfrm>
              <a:off x="7811242" y="15727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>
            <a:xfrm>
              <a:off x="6716309" y="15727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>
            <a:xfrm>
              <a:off x="5745733" y="15727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Rahmen"/>
          <p:cNvGrpSpPr/>
          <p:nvPr/>
        </p:nvGrpSpPr>
        <p:grpSpPr>
          <a:xfrm>
            <a:off x="6818420" y="3676114"/>
            <a:ext cx="3078857" cy="440911"/>
            <a:chOff x="5772897" y="3123469"/>
            <a:chExt cx="3078859" cy="440911"/>
          </a:xfrm>
        </p:grpSpPr>
        <p:sp>
          <p:nvSpPr>
            <p:cNvPr id="57" name="Ellipse 56"/>
            <p:cNvSpPr/>
            <p:nvPr/>
          </p:nvSpPr>
          <p:spPr>
            <a:xfrm>
              <a:off x="7178364" y="327638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8563756" y="313327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5772897" y="3123469"/>
              <a:ext cx="303233" cy="296911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Gruppe Flachbandkabel"/>
          <p:cNvGrpSpPr/>
          <p:nvPr/>
        </p:nvGrpSpPr>
        <p:grpSpPr>
          <a:xfrm>
            <a:off x="8640856" y="2195939"/>
            <a:ext cx="3807496" cy="2175190"/>
            <a:chOff x="6121037" y="1816337"/>
            <a:chExt cx="1879081" cy="1067634"/>
          </a:xfrm>
        </p:grpSpPr>
        <p:sp>
          <p:nvSpPr>
            <p:cNvPr id="45" name="Ellipse 44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 hidden="1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 hidden="1"/>
            <p:cNvSpPr/>
            <p:nvPr/>
          </p:nvSpPr>
          <p:spPr>
            <a:xfrm>
              <a:off x="7094074" y="181646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1" name="Textplatzhalter 4"/>
          <p:cNvSpPr txBox="1">
            <a:spLocks/>
          </p:cNvSpPr>
          <p:nvPr/>
        </p:nvSpPr>
        <p:spPr>
          <a:xfrm>
            <a:off x="844074" y="2067231"/>
            <a:ext cx="3932237" cy="381158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71463" indent="-271463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100000"/>
              <a:buFont typeface="Calibri" panose="020F0502020204030204" pitchFamily="34" charset="0"/>
              <a:buChar char="●"/>
              <a:defRPr sz="1600" kern="1200">
                <a:solidFill>
                  <a:schemeClr val="tx1"/>
                </a:solidFill>
                <a:latin typeface="DIN Offc Pro" panose="020B0504020101020102" pitchFamily="34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DIN Offc Pro" panose="020B0504020101020102" pitchFamily="34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DIN Offc Pro" panose="020B0504020101020102" pitchFamily="34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DIN Offc Pro" panose="020B0504020101020102" pitchFamily="34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DIN Offc Pro" panose="020B0504020101020102" pitchFamily="34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FF0000"/>
              </a:buClr>
              <a:buBlip>
                <a:blip r:embed="rId9"/>
              </a:buBlip>
            </a:pPr>
            <a:r>
              <a:rPr lang="de-DE" dirty="0" err="1">
                <a:solidFill>
                  <a:srgbClr val="FF0000"/>
                </a:solidFill>
              </a:rPr>
              <a:t>Before</a:t>
            </a:r>
            <a:r>
              <a:rPr lang="de-DE" dirty="0">
                <a:solidFill>
                  <a:srgbClr val="FF0000"/>
                </a:solidFill>
              </a:rPr>
              <a:t> you </a:t>
            </a:r>
            <a:r>
              <a:rPr lang="de-DE" dirty="0" err="1">
                <a:solidFill>
                  <a:srgbClr val="FF0000"/>
                </a:solidFill>
              </a:rPr>
              <a:t>start,turn</a:t>
            </a:r>
            <a:r>
              <a:rPr lang="de-DE" dirty="0">
                <a:solidFill>
                  <a:srgbClr val="FF0000"/>
                </a:solidFill>
              </a:rPr>
              <a:t> off the Notebook! and </a:t>
            </a:r>
            <a:r>
              <a:rPr lang="de-DE" dirty="0" err="1">
                <a:solidFill>
                  <a:srgbClr val="FF0000"/>
                </a:solidFill>
              </a:rPr>
              <a:t>remove</a:t>
            </a:r>
            <a:r>
              <a:rPr lang="de-DE" dirty="0">
                <a:solidFill>
                  <a:srgbClr val="FF0000"/>
                </a:solidFill>
              </a:rPr>
              <a:t> the power </a:t>
            </a:r>
            <a:r>
              <a:rPr lang="de-DE" dirty="0" err="1">
                <a:solidFill>
                  <a:srgbClr val="FF0000"/>
                </a:solidFill>
              </a:rPr>
              <a:t>supply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de-DE" u="sng" dirty="0" smtClean="0">
                <a:solidFill>
                  <a:schemeClr val="accent1"/>
                </a:solidFill>
                <a:hlinkClick r:id="rId10" action="ppaction://hlinksldjump"/>
              </a:rPr>
              <a:t>Remove the </a:t>
            </a:r>
            <a:r>
              <a:rPr lang="de-DE" u="sng" dirty="0" err="1">
                <a:solidFill>
                  <a:schemeClr val="accent1"/>
                </a:solidFill>
                <a:hlinkClick r:id="rId10" action="ppaction://hlinksldjump"/>
              </a:rPr>
              <a:t>Bottom</a:t>
            </a:r>
            <a:r>
              <a:rPr lang="de-DE" u="sng" dirty="0">
                <a:solidFill>
                  <a:schemeClr val="accent1"/>
                </a:solidFill>
                <a:hlinkClick r:id="rId10" action="ppaction://hlinksldjump"/>
              </a:rPr>
              <a:t> Case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de-DE" u="sng" dirty="0">
                <a:solidFill>
                  <a:schemeClr val="accent1"/>
                </a:solidFill>
                <a:hlinkClick r:id="rId11" action="ppaction://hlinksldjump"/>
              </a:rPr>
              <a:t>Remove the </a:t>
            </a:r>
            <a:r>
              <a:rPr lang="de-DE" u="sng" dirty="0" err="1">
                <a:solidFill>
                  <a:schemeClr val="accent1"/>
                </a:solidFill>
                <a:hlinkClick r:id="rId11" action="ppaction://hlinksldjump"/>
              </a:rPr>
              <a:t>battery</a:t>
            </a:r>
            <a:endParaRPr lang="de-DE" u="sng" dirty="0">
              <a:solidFill>
                <a:schemeClr val="accent1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The mainboard does not need to be </a:t>
            </a:r>
            <a:r>
              <a:rPr lang="en-US" dirty="0" smtClean="0">
                <a:solidFill>
                  <a:srgbClr val="FF0000"/>
                </a:solidFill>
              </a:rPr>
              <a:t>removed</a:t>
            </a:r>
          </a:p>
          <a:p>
            <a:r>
              <a:rPr lang="en-US" dirty="0"/>
              <a:t>Disconnect two flat </a:t>
            </a:r>
            <a:r>
              <a:rPr lang="en-US"/>
              <a:t>ribbon </a:t>
            </a:r>
            <a:r>
              <a:rPr lang="en-US" smtClean="0"/>
              <a:t>cables (Fig.1</a:t>
            </a:r>
            <a:r>
              <a:rPr lang="en-US" dirty="0" smtClean="0"/>
              <a:t>).</a:t>
            </a:r>
          </a:p>
          <a:p>
            <a:r>
              <a:rPr lang="en-US" dirty="0"/>
              <a:t>Remove three screws from </a:t>
            </a:r>
            <a:r>
              <a:rPr lang="en-US"/>
              <a:t>the </a:t>
            </a:r>
            <a:r>
              <a:rPr lang="en-US" smtClean="0"/>
              <a:t>frame</a:t>
            </a:r>
            <a:r>
              <a:rPr lang="en-US"/>
              <a:t> </a:t>
            </a:r>
            <a:r>
              <a:rPr lang="en-US" smtClean="0"/>
              <a:t>(Fig</a:t>
            </a:r>
            <a:r>
              <a:rPr lang="en-US" dirty="0"/>
              <a:t>. 2</a:t>
            </a:r>
            <a:r>
              <a:rPr lang="en-US" dirty="0" smtClean="0"/>
              <a:t>).</a:t>
            </a:r>
          </a:p>
          <a:p>
            <a:r>
              <a:rPr lang="en-US" dirty="0"/>
              <a:t>Three screws on the top case must </a:t>
            </a:r>
            <a:r>
              <a:rPr lang="en-US"/>
              <a:t>be </a:t>
            </a:r>
            <a:r>
              <a:rPr lang="en-US" smtClean="0"/>
              <a:t>removed (Fig</a:t>
            </a:r>
            <a:r>
              <a:rPr lang="en-US" dirty="0"/>
              <a:t>. 3</a:t>
            </a:r>
            <a:r>
              <a:rPr lang="en-US" dirty="0" smtClean="0"/>
              <a:t>).</a:t>
            </a:r>
          </a:p>
          <a:p>
            <a:r>
              <a:rPr lang="en-US" dirty="0"/>
              <a:t>The touchpad can now </a:t>
            </a:r>
            <a:r>
              <a:rPr lang="en-US"/>
              <a:t>be </a:t>
            </a:r>
            <a:r>
              <a:rPr lang="en-US" smtClean="0"/>
              <a:t>removed     </a:t>
            </a:r>
            <a:r>
              <a:rPr lang="en-US" dirty="0"/>
              <a:t>(Fig. 4</a:t>
            </a:r>
            <a:r>
              <a:rPr lang="en-US" dirty="0" smtClean="0"/>
              <a:t>).</a:t>
            </a:r>
            <a:endParaRPr lang="de-DE" dirty="0"/>
          </a:p>
          <a:p>
            <a:pPr marL="0" indent="0">
              <a:buNone/>
            </a:pPr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987223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TOP </a:t>
            </a:r>
            <a:r>
              <a:rPr lang="de-DE" dirty="0" smtClean="0"/>
              <a:t>CASE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 err="1" smtClean="0"/>
              <a:t>Difficulty</a:t>
            </a:r>
            <a:r>
              <a:rPr lang="de-DE" dirty="0" smtClean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TOP CASE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783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24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TOP CASE 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err="1">
                <a:solidFill>
                  <a:srgbClr val="FF0000"/>
                </a:solidFill>
              </a:rPr>
              <a:t>Before</a:t>
            </a:r>
            <a:r>
              <a:rPr lang="de-DE" dirty="0">
                <a:solidFill>
                  <a:srgbClr val="FF0000"/>
                </a:solidFill>
              </a:rPr>
              <a:t> you </a:t>
            </a:r>
            <a:r>
              <a:rPr lang="de-DE" dirty="0" err="1">
                <a:solidFill>
                  <a:srgbClr val="FF0000"/>
                </a:solidFill>
              </a:rPr>
              <a:t>start,turn</a:t>
            </a:r>
            <a:r>
              <a:rPr lang="de-DE" dirty="0">
                <a:solidFill>
                  <a:srgbClr val="FF0000"/>
                </a:solidFill>
              </a:rPr>
              <a:t> off the Notebook! and </a:t>
            </a:r>
            <a:r>
              <a:rPr lang="de-DE" dirty="0" err="1">
                <a:solidFill>
                  <a:srgbClr val="FF0000"/>
                </a:solidFill>
              </a:rPr>
              <a:t>remove</a:t>
            </a:r>
            <a:r>
              <a:rPr lang="de-DE" dirty="0">
                <a:solidFill>
                  <a:srgbClr val="FF0000"/>
                </a:solidFill>
              </a:rPr>
              <a:t> the power </a:t>
            </a:r>
            <a:r>
              <a:rPr lang="de-DE" dirty="0" err="1">
                <a:solidFill>
                  <a:srgbClr val="FF0000"/>
                </a:solidFill>
              </a:rPr>
              <a:t>supply</a:t>
            </a:r>
            <a:endParaRPr lang="de-DE" dirty="0">
              <a:solidFill>
                <a:srgbClr val="FF0000"/>
              </a:solidFill>
            </a:endParaRPr>
          </a:p>
          <a:p>
            <a:pPr lvl="0"/>
            <a:r>
              <a:rPr lang="de-DE" u="sng" dirty="0">
                <a:solidFill>
                  <a:schemeClr val="accent1"/>
                </a:solidFill>
                <a:hlinkClick r:id="rId3" action="ppaction://hlinksldjump"/>
              </a:rPr>
              <a:t>Remove the </a:t>
            </a:r>
            <a:r>
              <a:rPr lang="de-DE" u="sng" dirty="0" err="1" smtClean="0">
                <a:solidFill>
                  <a:schemeClr val="accent1"/>
                </a:solidFill>
                <a:hlinkClick r:id="rId3" action="ppaction://hlinksldjump"/>
              </a:rPr>
              <a:t>battery</a:t>
            </a:r>
            <a:endParaRPr lang="de-DE" u="sng" dirty="0" smtClean="0">
              <a:solidFill>
                <a:schemeClr val="accent1"/>
              </a:solidFill>
            </a:endParaRPr>
          </a:p>
          <a:p>
            <a:pPr lvl="0"/>
            <a:r>
              <a:rPr lang="de-DE" u="sng" dirty="0">
                <a:solidFill>
                  <a:schemeClr val="accent1"/>
                </a:solidFill>
                <a:hlinkClick r:id="rId4" action="ppaction://hlinksldjump"/>
              </a:rPr>
              <a:t>Remove the </a:t>
            </a:r>
            <a:r>
              <a:rPr lang="de-DE" u="sng" dirty="0" err="1" smtClean="0">
                <a:solidFill>
                  <a:schemeClr val="accent1"/>
                </a:solidFill>
                <a:hlinkClick r:id="rId4" action="ppaction://hlinksldjump"/>
              </a:rPr>
              <a:t>mainboard</a:t>
            </a:r>
            <a:endParaRPr lang="de-DE" u="sng" dirty="0" smtClean="0">
              <a:solidFill>
                <a:schemeClr val="accent1"/>
              </a:solidFill>
            </a:endParaRPr>
          </a:p>
          <a:p>
            <a:pPr lvl="0"/>
            <a:r>
              <a:rPr lang="de-DE" u="sng" dirty="0">
                <a:solidFill>
                  <a:schemeClr val="accent1"/>
                </a:solidFill>
                <a:hlinkClick r:id="rId5" action="ppaction://hlinksldjump"/>
              </a:rPr>
              <a:t>Remove the </a:t>
            </a:r>
            <a:r>
              <a:rPr lang="de-DE" u="sng" dirty="0" err="1">
                <a:solidFill>
                  <a:schemeClr val="accent1"/>
                </a:solidFill>
                <a:hlinkClick r:id="rId5" action="ppaction://hlinksldjump"/>
              </a:rPr>
              <a:t>touchpad</a:t>
            </a:r>
            <a:endParaRPr lang="de-DE" u="sng" dirty="0">
              <a:solidFill>
                <a:schemeClr val="accent1"/>
              </a:solidFill>
            </a:endParaRPr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 smtClean="0"/>
              <a:t>Step</a:t>
            </a:r>
            <a:endParaRPr lang="de-DE" dirty="0"/>
          </a:p>
        </p:txBody>
      </p:sp>
      <p:grpSp>
        <p:nvGrpSpPr>
          <p:cNvPr id="44" name="Gruppe Flachbandkabel" hidden="1"/>
          <p:cNvGrpSpPr/>
          <p:nvPr/>
        </p:nvGrpSpPr>
        <p:grpSpPr>
          <a:xfrm>
            <a:off x="7411110" y="2228433"/>
            <a:ext cx="1879080" cy="1067634"/>
            <a:chOff x="6121037" y="1816337"/>
            <a:chExt cx="1879081" cy="1067634"/>
          </a:xfrm>
        </p:grpSpPr>
        <p:sp>
          <p:nvSpPr>
            <p:cNvPr id="45" name="Ellipse 44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 hidden="1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 hidden="1"/>
            <p:cNvSpPr/>
            <p:nvPr/>
          </p:nvSpPr>
          <p:spPr>
            <a:xfrm>
              <a:off x="7094074" y="181646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2410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TOP </a:t>
            </a:r>
            <a:r>
              <a:rPr lang="de-DE" dirty="0" smtClean="0"/>
              <a:t>CASE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Transfer both speakers, CMOS battery, cooling pads, audio/USB board (1x screw 2x cable), LID board (1x screw, 1x </a:t>
            </a:r>
            <a:r>
              <a:rPr lang="en-US"/>
              <a:t>cable</a:t>
            </a:r>
            <a:r>
              <a:rPr lang="en-US" smtClean="0"/>
              <a:t>) </a:t>
            </a:r>
            <a:r>
              <a:rPr lang="en-US" dirty="0"/>
              <a:t>(</a:t>
            </a:r>
            <a:r>
              <a:rPr lang="en-US" dirty="0" smtClean="0"/>
              <a:t>Fig.1).</a:t>
            </a:r>
          </a:p>
          <a:p>
            <a:pPr lvl="0"/>
            <a:r>
              <a:rPr lang="en-US" dirty="0"/>
              <a:t>Disconnect the WLAN antennas from </a:t>
            </a:r>
            <a:r>
              <a:rPr lang="en-US"/>
              <a:t>the </a:t>
            </a:r>
            <a:r>
              <a:rPr lang="en-US" smtClean="0"/>
              <a:t>housing </a:t>
            </a:r>
            <a:r>
              <a:rPr lang="en-US" dirty="0"/>
              <a:t>(</a:t>
            </a:r>
            <a:r>
              <a:rPr lang="en-US" dirty="0" smtClean="0"/>
              <a:t>Fig.2).</a:t>
            </a:r>
          </a:p>
          <a:p>
            <a:pPr lvl="0"/>
            <a:r>
              <a:rPr lang="en-US" dirty="0"/>
              <a:t>Remove two screws from each of the hinges (pay attention to the correct position </a:t>
            </a:r>
            <a:r>
              <a:rPr lang="en-US"/>
              <a:t>when </a:t>
            </a:r>
            <a:r>
              <a:rPr lang="en-US" smtClean="0"/>
              <a:t>installing </a:t>
            </a:r>
            <a:r>
              <a:rPr lang="en-US" dirty="0"/>
              <a:t>(</a:t>
            </a:r>
            <a:r>
              <a:rPr lang="en-US" dirty="0" smtClean="0"/>
              <a:t>Fig.3).</a:t>
            </a:r>
            <a:endParaRPr lang="de-DE" dirty="0"/>
          </a:p>
          <a:p>
            <a:endParaRPr lang="de-DE" dirty="0"/>
          </a:p>
          <a:p>
            <a:endParaRPr lang="de-DE" dirty="0"/>
          </a:p>
          <a:p>
            <a:pPr lvl="0"/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</a:t>
            </a:r>
            <a:r>
              <a:rPr lang="de-DE" dirty="0" err="1" smtClean="0"/>
              <a:t>Step</a:t>
            </a:r>
            <a:endParaRPr lang="de-DE" dirty="0"/>
          </a:p>
        </p:txBody>
      </p:sp>
      <p:sp>
        <p:nvSpPr>
          <p:cNvPr id="3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2" cy="694868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0" cy="694926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3" cy="4112742"/>
          </a:xfrm>
        </p:spPr>
      </p:pic>
      <p:grpSp>
        <p:nvGrpSpPr>
          <p:cNvPr id="41" name="Gruppe Touchpad Schrauben" hidden="1"/>
          <p:cNvGrpSpPr/>
          <p:nvPr/>
        </p:nvGrpSpPr>
        <p:grpSpPr>
          <a:xfrm>
            <a:off x="7788792" y="4110062"/>
            <a:ext cx="1700497" cy="292820"/>
            <a:chOff x="8124567" y="2218085"/>
            <a:chExt cx="1700500" cy="292820"/>
          </a:xfrm>
        </p:grpSpPr>
        <p:sp>
          <p:nvSpPr>
            <p:cNvPr id="42" name="Ellipse 41"/>
            <p:cNvSpPr/>
            <p:nvPr/>
          </p:nvSpPr>
          <p:spPr>
            <a:xfrm>
              <a:off x="8880421" y="222290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9537067" y="222290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>
              <a:off x="8124567" y="221808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0" cy="4113086"/>
          </a:xfrm>
        </p:spPr>
      </p:pic>
      <p:grpSp>
        <p:nvGrpSpPr>
          <p:cNvPr id="66" name="Gruppe Schrauben"/>
          <p:cNvGrpSpPr/>
          <p:nvPr/>
        </p:nvGrpSpPr>
        <p:grpSpPr>
          <a:xfrm>
            <a:off x="5643753" y="2576827"/>
            <a:ext cx="5153413" cy="708750"/>
            <a:chOff x="6993127" y="1827519"/>
            <a:chExt cx="2361976" cy="446405"/>
          </a:xfrm>
        </p:grpSpPr>
        <p:sp>
          <p:nvSpPr>
            <p:cNvPr id="70" name="Ellipse 69"/>
            <p:cNvSpPr/>
            <p:nvPr/>
          </p:nvSpPr>
          <p:spPr>
            <a:xfrm>
              <a:off x="6993127" y="1878627"/>
              <a:ext cx="288000" cy="395297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>
            <a:xfrm>
              <a:off x="9067103" y="1827519"/>
              <a:ext cx="288000" cy="38732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987251"/>
            <a:ext cx="6172200" cy="4114800"/>
          </a:xfrm>
        </p:spPr>
      </p:pic>
      <p:grpSp>
        <p:nvGrpSpPr>
          <p:cNvPr id="16" name="Gruppe Audio Schrauben" hidden="1"/>
          <p:cNvGrpSpPr/>
          <p:nvPr/>
        </p:nvGrpSpPr>
        <p:grpSpPr>
          <a:xfrm>
            <a:off x="10015663" y="1916111"/>
            <a:ext cx="336232" cy="1591198"/>
            <a:chOff x="8552557" y="1439551"/>
            <a:chExt cx="336232" cy="1591198"/>
          </a:xfrm>
        </p:grpSpPr>
        <p:sp>
          <p:nvSpPr>
            <p:cNvPr id="51" name="Ellipse 50"/>
            <p:cNvSpPr/>
            <p:nvPr/>
          </p:nvSpPr>
          <p:spPr>
            <a:xfrm>
              <a:off x="8578010" y="2837499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8552683" y="1625108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/>
            <p:cNvSpPr/>
            <p:nvPr/>
          </p:nvSpPr>
          <p:spPr>
            <a:xfrm>
              <a:off x="8705697" y="1439551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5" name="Ellipse 54"/>
            <p:cNvSpPr/>
            <p:nvPr/>
          </p:nvSpPr>
          <p:spPr>
            <a:xfrm>
              <a:off x="8552557" y="2034367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Audio und Rahmen"/>
          <p:cNvGrpSpPr/>
          <p:nvPr/>
        </p:nvGrpSpPr>
        <p:grpSpPr>
          <a:xfrm>
            <a:off x="5973635" y="1543767"/>
            <a:ext cx="5040406" cy="2710295"/>
            <a:chOff x="5189870" y="660059"/>
            <a:chExt cx="5040410" cy="2710295"/>
          </a:xfrm>
        </p:grpSpPr>
        <p:sp>
          <p:nvSpPr>
            <p:cNvPr id="45" name="Ellipse 44" hidden="1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/>
            <p:cNvSpPr/>
            <p:nvPr/>
          </p:nvSpPr>
          <p:spPr>
            <a:xfrm>
              <a:off x="7404592" y="709136"/>
              <a:ext cx="211147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5370655" y="2947245"/>
              <a:ext cx="331497" cy="41509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6" name="Ellipse 55"/>
            <p:cNvSpPr/>
            <p:nvPr/>
          </p:nvSpPr>
          <p:spPr>
            <a:xfrm>
              <a:off x="9898783" y="2955256"/>
              <a:ext cx="331497" cy="41509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7" name="Ellipse 56"/>
            <p:cNvSpPr/>
            <p:nvPr/>
          </p:nvSpPr>
          <p:spPr>
            <a:xfrm>
              <a:off x="5189870" y="660059"/>
              <a:ext cx="775680" cy="212757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9130255" y="2424947"/>
              <a:ext cx="961028" cy="41509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9121351" y="2947245"/>
              <a:ext cx="527870" cy="41509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788126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CAMERA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 err="1" smtClean="0"/>
              <a:t>Difficulty</a:t>
            </a:r>
            <a:r>
              <a:rPr lang="de-DE" dirty="0" smtClean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CAMERA 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05998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CAMERA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err="1">
                <a:solidFill>
                  <a:srgbClr val="FF0000"/>
                </a:solidFill>
              </a:rPr>
              <a:t>Before</a:t>
            </a:r>
            <a:r>
              <a:rPr lang="de-DE" dirty="0">
                <a:solidFill>
                  <a:srgbClr val="FF0000"/>
                </a:solidFill>
              </a:rPr>
              <a:t> you </a:t>
            </a:r>
            <a:r>
              <a:rPr lang="de-DE" dirty="0" err="1">
                <a:solidFill>
                  <a:srgbClr val="FF0000"/>
                </a:solidFill>
              </a:rPr>
              <a:t>start,turn</a:t>
            </a:r>
            <a:r>
              <a:rPr lang="de-DE" dirty="0">
                <a:solidFill>
                  <a:srgbClr val="FF0000"/>
                </a:solidFill>
              </a:rPr>
              <a:t> off the Notebook! and </a:t>
            </a:r>
            <a:r>
              <a:rPr lang="de-DE" dirty="0" err="1">
                <a:solidFill>
                  <a:srgbClr val="FF0000"/>
                </a:solidFill>
              </a:rPr>
              <a:t>remove</a:t>
            </a:r>
            <a:r>
              <a:rPr lang="de-DE" dirty="0">
                <a:solidFill>
                  <a:srgbClr val="FF0000"/>
                </a:solidFill>
              </a:rPr>
              <a:t> the power </a:t>
            </a:r>
            <a:r>
              <a:rPr lang="de-DE" dirty="0" err="1">
                <a:solidFill>
                  <a:srgbClr val="FF0000"/>
                </a:solidFill>
              </a:rPr>
              <a:t>supply</a:t>
            </a:r>
            <a:endParaRPr lang="de-DE" dirty="0">
              <a:solidFill>
                <a:srgbClr val="FF0000"/>
              </a:solidFill>
            </a:endParaRPr>
          </a:p>
          <a:p>
            <a:r>
              <a:rPr lang="en-US" dirty="0"/>
              <a:t>The camera is stuck in place and connected with a flat ribbon </a:t>
            </a:r>
            <a:r>
              <a:rPr lang="en-US" dirty="0" smtClean="0"/>
              <a:t>cable</a:t>
            </a:r>
          </a:p>
          <a:p>
            <a:r>
              <a:rPr lang="en-US" dirty="0"/>
              <a:t>Loosen the front cover in the top area (Fig. 1</a:t>
            </a:r>
            <a:r>
              <a:rPr lang="en-US" dirty="0" smtClean="0"/>
              <a:t>).</a:t>
            </a:r>
          </a:p>
          <a:p>
            <a:r>
              <a:rPr lang="de-DE" dirty="0"/>
              <a:t>Remove </a:t>
            </a:r>
            <a:r>
              <a:rPr lang="de-DE" err="1"/>
              <a:t>camera</a:t>
            </a:r>
            <a:r>
              <a:rPr lang="de-DE"/>
              <a:t> </a:t>
            </a:r>
            <a:r>
              <a:rPr lang="de-DE" smtClean="0"/>
              <a:t>cable </a:t>
            </a:r>
            <a:r>
              <a:rPr lang="de-DE" dirty="0"/>
              <a:t>(Fig. 2</a:t>
            </a:r>
            <a:r>
              <a:rPr lang="de-DE" dirty="0" smtClean="0"/>
              <a:t>).</a:t>
            </a:r>
          </a:p>
          <a:p>
            <a:r>
              <a:rPr lang="en-US" dirty="0"/>
              <a:t>Gently separate the camera from the </a:t>
            </a:r>
            <a:r>
              <a:rPr lang="en-US"/>
              <a:t>housing </a:t>
            </a:r>
            <a:r>
              <a:rPr lang="en-US" smtClean="0"/>
              <a:t>(</a:t>
            </a:r>
            <a:r>
              <a:rPr lang="en-US" dirty="0"/>
              <a:t>Fig. 3</a:t>
            </a:r>
            <a:r>
              <a:rPr lang="en-US" dirty="0" smtClean="0"/>
              <a:t>).</a:t>
            </a:r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 smtClean="0"/>
              <a:t>Step</a:t>
            </a:r>
            <a:endParaRPr lang="de-DE" dirty="0"/>
          </a:p>
        </p:txBody>
      </p:sp>
      <p:sp>
        <p:nvSpPr>
          <p:cNvPr id="33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 hidden="1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3" cy="694869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89" cy="694926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 hidden="1"/>
          <p:cNvPicPr>
            <a:picLocks noGrp="1" noChangeAspect="1"/>
          </p:cNvPicPr>
          <p:nvPr>
            <p:ph type="pic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4" cy="4112743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29" cy="4113086"/>
          </a:xfrm>
        </p:spPr>
      </p:pic>
      <p:grpSp>
        <p:nvGrpSpPr>
          <p:cNvPr id="66" name="Gruppe Schrauben" hidden="1"/>
          <p:cNvGrpSpPr/>
          <p:nvPr/>
        </p:nvGrpSpPr>
        <p:grpSpPr>
          <a:xfrm>
            <a:off x="6310421" y="1766810"/>
            <a:ext cx="3061233" cy="1666913"/>
            <a:chOff x="4867948" y="1202314"/>
            <a:chExt cx="3061235" cy="1666913"/>
          </a:xfrm>
        </p:grpSpPr>
        <p:sp>
          <p:nvSpPr>
            <p:cNvPr id="67" name="Ellipse 66"/>
            <p:cNvSpPr/>
            <p:nvPr/>
          </p:nvSpPr>
          <p:spPr>
            <a:xfrm>
              <a:off x="6145127" y="230552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67"/>
            <p:cNvSpPr/>
            <p:nvPr/>
          </p:nvSpPr>
          <p:spPr>
            <a:xfrm>
              <a:off x="5093661" y="12683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/>
            <p:cNvSpPr/>
            <p:nvPr/>
          </p:nvSpPr>
          <p:spPr>
            <a:xfrm>
              <a:off x="4867948" y="25812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/>
            <p:cNvSpPr/>
            <p:nvPr/>
          </p:nvSpPr>
          <p:spPr>
            <a:xfrm>
              <a:off x="7419701" y="120231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>
            <a:xfrm>
              <a:off x="7641183" y="22665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>
            <a:xfrm>
              <a:off x="6112637" y="128826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Kabel" hidden="1"/>
          <p:cNvGrpSpPr/>
          <p:nvPr/>
        </p:nvGrpSpPr>
        <p:grpSpPr>
          <a:xfrm>
            <a:off x="6341726" y="2042340"/>
            <a:ext cx="3166518" cy="1213801"/>
            <a:chOff x="4997653" y="1630244"/>
            <a:chExt cx="3166520" cy="1213801"/>
          </a:xfrm>
        </p:grpSpPr>
        <p:sp>
          <p:nvSpPr>
            <p:cNvPr id="57" name="Ellipse 56"/>
            <p:cNvSpPr/>
            <p:nvPr/>
          </p:nvSpPr>
          <p:spPr>
            <a:xfrm>
              <a:off x="4997653" y="255604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5141653" y="204552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6036298" y="253366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7635255" y="255045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7846958" y="17087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7036126" y="24456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7876173" y="225730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6436998" y="239084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7662101" y="163024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7899412" y="2540377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Gruppe Flachbandkabel" hidden="1"/>
          <p:cNvGrpSpPr/>
          <p:nvPr/>
        </p:nvGrpSpPr>
        <p:grpSpPr>
          <a:xfrm>
            <a:off x="7411110" y="2228433"/>
            <a:ext cx="1879080" cy="1067634"/>
            <a:chOff x="6121037" y="1816337"/>
            <a:chExt cx="1879081" cy="1067634"/>
          </a:xfrm>
        </p:grpSpPr>
        <p:sp>
          <p:nvSpPr>
            <p:cNvPr id="45" name="Ellipse 44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 hidden="1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 hidden="1"/>
            <p:cNvSpPr/>
            <p:nvPr/>
          </p:nvSpPr>
          <p:spPr>
            <a:xfrm>
              <a:off x="7094074" y="181646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907033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LCD </a:t>
            </a:r>
            <a:r>
              <a:rPr lang="de-DE" dirty="0" smtClean="0"/>
              <a:t>PANEL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 err="1" smtClean="0"/>
              <a:t>Difficulty</a:t>
            </a:r>
            <a:r>
              <a:rPr lang="de-DE" dirty="0" smtClean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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LCD </a:t>
            </a:r>
            <a:r>
              <a:rPr lang="de-DE" dirty="0" smtClean="0"/>
              <a:t>PANEL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726804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29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LCD </a:t>
            </a:r>
            <a:r>
              <a:rPr lang="de-DE" dirty="0" smtClean="0"/>
              <a:t>PANEL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pPr>
              <a:buBlip>
                <a:blip r:embed="rId2"/>
              </a:buBlip>
            </a:pPr>
            <a:r>
              <a:rPr lang="en-US" dirty="0">
                <a:solidFill>
                  <a:srgbClr val="FF0000"/>
                </a:solidFill>
              </a:rPr>
              <a:t>Note: Disconnect the battery connection to prevent accidental </a:t>
            </a:r>
            <a:r>
              <a:rPr lang="en-US" dirty="0" smtClean="0">
                <a:solidFill>
                  <a:srgbClr val="FF0000"/>
                </a:solidFill>
              </a:rPr>
              <a:t>power-up</a:t>
            </a:r>
          </a:p>
          <a:p>
            <a:pPr>
              <a:buBlip>
                <a:blip r:embed="rId2"/>
              </a:buBlip>
            </a:pPr>
            <a:r>
              <a:rPr lang="en-US" u="sng" dirty="0">
                <a:solidFill>
                  <a:schemeClr val="accent1"/>
                </a:solidFill>
                <a:hlinkClick r:id="rId3" action="ppaction://hlinksldjump"/>
              </a:rPr>
              <a:t>First of </a:t>
            </a:r>
            <a:r>
              <a:rPr lang="en-US" u="sng" dirty="0" err="1">
                <a:solidFill>
                  <a:schemeClr val="accent1"/>
                </a:solidFill>
                <a:hlinkClick r:id="rId3" action="ppaction://hlinksldjump"/>
              </a:rPr>
              <a:t>all,remove</a:t>
            </a:r>
            <a:r>
              <a:rPr lang="en-US" u="sng" dirty="0">
                <a:solidFill>
                  <a:schemeClr val="accent1"/>
                </a:solidFill>
                <a:hlinkClick r:id="rId3" action="ppaction://hlinksldjump"/>
              </a:rPr>
              <a:t> the cooling </a:t>
            </a:r>
            <a:r>
              <a:rPr lang="en-US" u="sng" dirty="0" smtClean="0">
                <a:solidFill>
                  <a:schemeClr val="accent1"/>
                </a:solidFill>
                <a:hlinkClick r:id="rId3" action="ppaction://hlinksldjump"/>
              </a:rPr>
              <a:t>unit</a:t>
            </a:r>
            <a:endParaRPr lang="en-US" u="sng" dirty="0" smtClean="0">
              <a:solidFill>
                <a:schemeClr val="accent1"/>
              </a:solidFill>
            </a:endParaRPr>
          </a:p>
          <a:p>
            <a:pPr>
              <a:buBlip>
                <a:blip r:embed="rId2"/>
              </a:buBlip>
            </a:pPr>
            <a:r>
              <a:rPr lang="en-US" dirty="0"/>
              <a:t>2 cables and the 4 hinge screws (M2.5x6/PH1) must be removed. The position of the screws is marked by </a:t>
            </a:r>
            <a:r>
              <a:rPr lang="en-US" dirty="0" smtClean="0"/>
              <a:t>triangles. </a:t>
            </a:r>
            <a:r>
              <a:rPr lang="en-US" dirty="0"/>
              <a:t>(</a:t>
            </a:r>
            <a:r>
              <a:rPr lang="en-US" dirty="0" smtClean="0"/>
              <a:t>Fig.1).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 smtClean="0"/>
              <a:t>The </a:t>
            </a:r>
            <a:r>
              <a:rPr lang="en-US" dirty="0"/>
              <a:t>base and display are now </a:t>
            </a:r>
            <a:r>
              <a:rPr lang="en-US" dirty="0" smtClean="0"/>
              <a:t>separated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Lay the LCD display down flat on a clean surface</a:t>
            </a:r>
            <a:r>
              <a:rPr lang="en-US" dirty="0" smtClean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Disconnect the front cover. Start at the top, then the sides and finally the bottom </a:t>
            </a:r>
            <a:r>
              <a:rPr lang="en-US" dirty="0" smtClean="0"/>
              <a:t>area. </a:t>
            </a:r>
            <a:r>
              <a:rPr lang="en-US" dirty="0"/>
              <a:t>(Fig. 2 &amp; 3</a:t>
            </a:r>
            <a:r>
              <a:rPr lang="en-US" dirty="0" smtClean="0"/>
              <a:t>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rgbClr val="FF0000"/>
                </a:solidFill>
              </a:rPr>
              <a:t>Note: The </a:t>
            </a:r>
            <a:r>
              <a:rPr lang="en-US" dirty="0" smtClean="0">
                <a:solidFill>
                  <a:srgbClr val="FF0000"/>
                </a:solidFill>
              </a:rPr>
              <a:t>cover </a:t>
            </a:r>
            <a:r>
              <a:rPr lang="en-US" dirty="0">
                <a:solidFill>
                  <a:srgbClr val="FF0000"/>
                </a:solidFill>
              </a:rPr>
              <a:t>is partially glued. The double-sided adhesive tape must be renewed during installation.</a:t>
            </a:r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 smtClean="0"/>
              <a:t>Step</a:t>
            </a:r>
            <a:endParaRPr lang="de-DE" dirty="0"/>
          </a:p>
        </p:txBody>
      </p:sp>
      <p:sp>
        <p:nvSpPr>
          <p:cNvPr id="33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 hidden="1"/>
          <p:cNvPicPr>
            <a:picLocks noGrp="1" noChangeAspect="1"/>
          </p:cNvPicPr>
          <p:nvPr>
            <p:ph type="pic" sz="quarter" idx="16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4" cy="694869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89" cy="694926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 hidden="1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 hidden="1"/>
          <p:cNvPicPr>
            <a:picLocks noGrp="1" noChangeAspect="1"/>
          </p:cNvPicPr>
          <p:nvPr>
            <p:ph type="pic" idx="20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5" cy="4112743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29" cy="4113086"/>
          </a:xfrm>
        </p:spPr>
      </p:pic>
      <p:grpSp>
        <p:nvGrpSpPr>
          <p:cNvPr id="66" name="Gruppe Schrauben" hidden="1"/>
          <p:cNvGrpSpPr/>
          <p:nvPr/>
        </p:nvGrpSpPr>
        <p:grpSpPr>
          <a:xfrm>
            <a:off x="6310421" y="1766810"/>
            <a:ext cx="3061233" cy="1666913"/>
            <a:chOff x="4867948" y="1202314"/>
            <a:chExt cx="3061235" cy="1666913"/>
          </a:xfrm>
        </p:grpSpPr>
        <p:sp>
          <p:nvSpPr>
            <p:cNvPr id="67" name="Ellipse 66"/>
            <p:cNvSpPr/>
            <p:nvPr/>
          </p:nvSpPr>
          <p:spPr>
            <a:xfrm>
              <a:off x="6145127" y="230552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67"/>
            <p:cNvSpPr/>
            <p:nvPr/>
          </p:nvSpPr>
          <p:spPr>
            <a:xfrm>
              <a:off x="5093661" y="12683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/>
            <p:cNvSpPr/>
            <p:nvPr/>
          </p:nvSpPr>
          <p:spPr>
            <a:xfrm>
              <a:off x="4867948" y="25812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/>
            <p:cNvSpPr/>
            <p:nvPr/>
          </p:nvSpPr>
          <p:spPr>
            <a:xfrm>
              <a:off x="7419701" y="120231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>
            <a:xfrm>
              <a:off x="7641183" y="22665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>
            <a:xfrm>
              <a:off x="6112637" y="128826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Kabel" hidden="1"/>
          <p:cNvGrpSpPr/>
          <p:nvPr/>
        </p:nvGrpSpPr>
        <p:grpSpPr>
          <a:xfrm>
            <a:off x="6341726" y="2042340"/>
            <a:ext cx="3166518" cy="1213801"/>
            <a:chOff x="4997653" y="1630244"/>
            <a:chExt cx="3166520" cy="1213801"/>
          </a:xfrm>
        </p:grpSpPr>
        <p:sp>
          <p:nvSpPr>
            <p:cNvPr id="57" name="Ellipse 56"/>
            <p:cNvSpPr/>
            <p:nvPr/>
          </p:nvSpPr>
          <p:spPr>
            <a:xfrm>
              <a:off x="4997653" y="255604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5141653" y="204552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6036298" y="253366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7635255" y="255045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7846958" y="17087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7036126" y="24456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7876173" y="225730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6436998" y="239084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7662101" y="163024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7899412" y="2540377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995976"/>
            <a:ext cx="6146544" cy="4097696"/>
          </a:xfrm>
        </p:spPr>
      </p:pic>
      <p:grpSp>
        <p:nvGrpSpPr>
          <p:cNvPr id="44" name="Kabel und Schrauben"/>
          <p:cNvGrpSpPr/>
          <p:nvPr/>
        </p:nvGrpSpPr>
        <p:grpSpPr>
          <a:xfrm>
            <a:off x="6562620" y="1704623"/>
            <a:ext cx="4440551" cy="1385142"/>
            <a:chOff x="3559565" y="1674916"/>
            <a:chExt cx="4440553" cy="1385142"/>
          </a:xfrm>
        </p:grpSpPr>
        <p:sp>
          <p:nvSpPr>
            <p:cNvPr id="45" name="Ellipse 44"/>
            <p:cNvSpPr/>
            <p:nvPr/>
          </p:nvSpPr>
          <p:spPr>
            <a:xfrm>
              <a:off x="3559565" y="177615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6723460" y="1674916"/>
              <a:ext cx="364095" cy="331591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4717669" y="2638968"/>
              <a:ext cx="402586" cy="42109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/>
            <p:cNvSpPr/>
            <p:nvPr/>
          </p:nvSpPr>
          <p:spPr>
            <a:xfrm>
              <a:off x="7049509" y="1810583"/>
              <a:ext cx="272538" cy="270811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1709569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SERVICE NOTES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>
                <a:solidFill>
                  <a:srgbClr val="FF0000"/>
                </a:solidFill>
              </a:rPr>
              <a:t>Safety </a:t>
            </a:r>
            <a:r>
              <a:rPr lang="en-US" sz="1600" b="1" dirty="0" smtClean="0">
                <a:solidFill>
                  <a:srgbClr val="FF0000"/>
                </a:solidFill>
              </a:rPr>
              <a:t>instructions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en-US" sz="1600" dirty="0">
                <a:solidFill>
                  <a:srgbClr val="FF0000"/>
                </a:solidFill>
              </a:rPr>
              <a:t>Work on a clean surface. Make sure that the housing can not be scratched.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en-US" sz="1600" dirty="0">
                <a:solidFill>
                  <a:srgbClr val="FF0000"/>
                </a:solidFill>
              </a:rPr>
              <a:t>Sort the screws and make sure that they are in the right place when reinstalling. Wrongly inserted screws can cause irreparable </a:t>
            </a:r>
            <a:r>
              <a:rPr lang="en-US" sz="1600" dirty="0" smtClean="0">
                <a:solidFill>
                  <a:srgbClr val="FF0000"/>
                </a:solidFill>
              </a:rPr>
              <a:t>damage.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en-US" sz="1600" b="1" dirty="0">
                <a:solidFill>
                  <a:srgbClr val="FF0000"/>
                </a:solidFill>
              </a:rPr>
              <a:t>For all service work</a:t>
            </a:r>
            <a:r>
              <a:rPr lang="en-US" sz="1600" dirty="0">
                <a:solidFill>
                  <a:srgbClr val="FF0000"/>
                </a:solidFill>
              </a:rPr>
              <a:t>. Always disconnect the power supply and the battery connection to the mainboard.</a:t>
            </a:r>
            <a:endParaRPr lang="de-DE" sz="1600" dirty="0">
              <a:solidFill>
                <a:srgbClr val="FF0000"/>
              </a:solidFill>
            </a:endParaRPr>
          </a:p>
          <a:p>
            <a:pPr>
              <a:buFont typeface="Calibri" panose="020F0502020204030204" pitchFamily="34" charset="0"/>
              <a:buChar char="●"/>
            </a:pPr>
            <a:r>
              <a:rPr lang="en-GB" sz="1600" dirty="0">
                <a:solidFill>
                  <a:srgbClr val="FF0000"/>
                </a:solidFill>
              </a:rPr>
              <a:t>Ensure</a:t>
            </a:r>
            <a:r>
              <a:rPr lang="de-DE" sz="1600" dirty="0">
                <a:solidFill>
                  <a:srgbClr val="FF0000"/>
                </a:solidFill>
              </a:rPr>
              <a:t> you have </a:t>
            </a:r>
            <a:r>
              <a:rPr lang="de-DE" sz="1600" dirty="0" err="1">
                <a:solidFill>
                  <a:srgbClr val="FF0000"/>
                </a:solidFill>
              </a:rPr>
              <a:t>sufficient</a:t>
            </a:r>
            <a:r>
              <a:rPr lang="de-DE" sz="1600" dirty="0">
                <a:solidFill>
                  <a:srgbClr val="FF0000"/>
                </a:solidFill>
              </a:rPr>
              <a:t> ESD protection.</a:t>
            </a:r>
          </a:p>
          <a:p>
            <a:pPr>
              <a:buFont typeface="Calibri" panose="020F0502020204030204" pitchFamily="34" charset="0"/>
              <a:buChar char="●"/>
            </a:pPr>
            <a:r>
              <a:rPr lang="de-DE" sz="1600" dirty="0">
                <a:solidFill>
                  <a:srgbClr val="FF0000"/>
                </a:solidFill>
              </a:rPr>
              <a:t>The </a:t>
            </a:r>
            <a:r>
              <a:rPr lang="en-US" sz="1600" dirty="0">
                <a:solidFill>
                  <a:srgbClr val="FF0000"/>
                </a:solidFill>
              </a:rPr>
              <a:t>WORTMANN AG accepts no liability for any damage caused when using this service manual.</a:t>
            </a:r>
            <a:endParaRPr lang="de-DE" sz="1600" u="sng" dirty="0">
              <a:solidFill>
                <a:srgbClr val="FF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b="1" dirty="0" smtClean="0"/>
              <a:t>Tools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Phillips screwdriver PH0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Phillips screwdriver PH1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 err="1"/>
              <a:t>Slotted</a:t>
            </a:r>
            <a:r>
              <a:rPr lang="de-DE" sz="1600" dirty="0"/>
              <a:t> </a:t>
            </a:r>
            <a:r>
              <a:rPr lang="de-DE" sz="1600" dirty="0" err="1"/>
              <a:t>screwdriver</a:t>
            </a:r>
            <a:r>
              <a:rPr lang="en-US" sz="1600" dirty="0"/>
              <a:t> 2 mm </a:t>
            </a:r>
            <a:endParaRPr lang="de-DE" sz="1600" dirty="0"/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 err="1"/>
              <a:t>Plastic</a:t>
            </a:r>
            <a:r>
              <a:rPr lang="de-DE" sz="1600" dirty="0"/>
              <a:t> </a:t>
            </a:r>
            <a:r>
              <a:rPr lang="de-DE" sz="1600" dirty="0" err="1"/>
              <a:t>Slotted</a:t>
            </a:r>
            <a:r>
              <a:rPr lang="de-DE" sz="1600" dirty="0"/>
              <a:t> </a:t>
            </a:r>
            <a:r>
              <a:rPr lang="de-DE" sz="1600" dirty="0" err="1"/>
              <a:t>screwdriver</a:t>
            </a:r>
            <a:r>
              <a:rPr lang="de-DE" sz="1600" dirty="0"/>
              <a:t> 3mm</a:t>
            </a:r>
          </a:p>
          <a:p>
            <a:pPr lvl="0">
              <a:buFont typeface="Calibri" panose="020F0502020204030204" pitchFamily="34" charset="0"/>
              <a:buChar char="●"/>
            </a:pPr>
            <a:r>
              <a:rPr lang="de-DE" sz="1600" dirty="0" err="1" smtClean="0"/>
              <a:t>Duct</a:t>
            </a:r>
            <a:r>
              <a:rPr lang="de-DE" sz="1600" dirty="0" smtClean="0"/>
              <a:t> </a:t>
            </a:r>
            <a:r>
              <a:rPr lang="de-DE" sz="1600" dirty="0"/>
              <a:t>tape</a:t>
            </a:r>
            <a:r>
              <a:rPr lang="en-US" sz="1600" dirty="0"/>
              <a:t> </a:t>
            </a:r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dirty="0"/>
              <a:t>Long </a:t>
            </a:r>
            <a:r>
              <a:rPr lang="en-US" sz="1600"/>
              <a:t>nose </a:t>
            </a:r>
            <a:r>
              <a:rPr lang="en-US" sz="1600" smtClean="0"/>
              <a:t>pliers</a:t>
            </a:r>
          </a:p>
          <a:p>
            <a:pPr lvl="0">
              <a:buFont typeface="Calibri" panose="020F0502020204030204" pitchFamily="34" charset="0"/>
              <a:buChar char="●"/>
            </a:pPr>
            <a:r>
              <a:rPr lang="en-US" sz="1600" smtClean="0"/>
              <a:t>Thermal paste</a:t>
            </a:r>
            <a:endParaRPr lang="en-US" sz="1600" dirty="0"/>
          </a:p>
          <a:p>
            <a:pPr marL="0" lvl="0" indent="0">
              <a:buNone/>
            </a:pPr>
            <a:r>
              <a:rPr lang="en-US" sz="1600" b="1" dirty="0">
                <a:solidFill>
                  <a:srgbClr val="784D96"/>
                </a:solidFill>
              </a:rPr>
              <a:t> </a:t>
            </a:r>
            <a:r>
              <a:rPr lang="en-US" sz="1600" b="1" dirty="0" smtClean="0">
                <a:solidFill>
                  <a:srgbClr val="784D96"/>
                </a:solidFill>
              </a:rPr>
              <a:t>        </a:t>
            </a:r>
            <a:r>
              <a:rPr lang="de-DE" sz="1600" b="1" dirty="0" smtClean="0">
                <a:solidFill>
                  <a:srgbClr val="784D96"/>
                </a:solidFill>
              </a:rPr>
              <a:t>Note</a:t>
            </a:r>
            <a:endParaRPr lang="de-DE" sz="1600" dirty="0">
              <a:solidFill>
                <a:srgbClr val="784D96"/>
              </a:solidFill>
            </a:endParaRPr>
          </a:p>
          <a:p>
            <a:pPr marL="0" lvl="0" indent="0">
              <a:buNone/>
            </a:pPr>
            <a:r>
              <a:rPr lang="de-DE" sz="1600" dirty="0">
                <a:solidFill>
                  <a:srgbClr val="000000"/>
                </a:solidFill>
              </a:rPr>
              <a:t>Click on the </a:t>
            </a:r>
            <a:r>
              <a:rPr lang="en-GB" sz="1600" dirty="0">
                <a:solidFill>
                  <a:srgbClr val="000000"/>
                </a:solidFill>
              </a:rPr>
              <a:t>thumbnails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de-DE" sz="1600" dirty="0" smtClean="0">
                <a:solidFill>
                  <a:srgbClr val="000000"/>
                </a:solidFill>
              </a:rPr>
              <a:t>to</a:t>
            </a:r>
          </a:p>
          <a:p>
            <a:pPr marL="0" indent="0">
              <a:buNone/>
            </a:pPr>
            <a:r>
              <a:rPr lang="de-DE" sz="1600" dirty="0" err="1">
                <a:solidFill>
                  <a:srgbClr val="000000"/>
                </a:solidFill>
              </a:rPr>
              <a:t>view</a:t>
            </a:r>
            <a:r>
              <a:rPr lang="de-DE" sz="1600" dirty="0">
                <a:solidFill>
                  <a:srgbClr val="000000"/>
                </a:solidFill>
              </a:rPr>
              <a:t> the </a:t>
            </a:r>
            <a:r>
              <a:rPr lang="en-GB" sz="1600" dirty="0">
                <a:solidFill>
                  <a:srgbClr val="000000"/>
                </a:solidFill>
              </a:rPr>
              <a:t>images</a:t>
            </a:r>
            <a:r>
              <a:rPr lang="de-DE" sz="1600" dirty="0">
                <a:solidFill>
                  <a:srgbClr val="000000"/>
                </a:solidFill>
              </a:rPr>
              <a:t> in </a:t>
            </a:r>
            <a:r>
              <a:rPr lang="en-GB" sz="1600" dirty="0">
                <a:solidFill>
                  <a:srgbClr val="000000"/>
                </a:solidFill>
              </a:rPr>
              <a:t>full</a:t>
            </a:r>
            <a:r>
              <a:rPr lang="de-DE" sz="1600" dirty="0">
                <a:solidFill>
                  <a:srgbClr val="000000"/>
                </a:solidFill>
              </a:rPr>
              <a:t> </a:t>
            </a:r>
            <a:r>
              <a:rPr lang="en-GB" sz="1600" dirty="0">
                <a:solidFill>
                  <a:srgbClr val="000000"/>
                </a:solidFill>
              </a:rPr>
              <a:t>size</a:t>
            </a:r>
          </a:p>
          <a:p>
            <a:pPr marL="0" lvl="0" indent="0">
              <a:buNone/>
            </a:pPr>
            <a:endParaRPr lang="de-DE" sz="16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de-DE" dirty="0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</a:t>
            </a:fld>
            <a:endParaRPr lang="de-DE" dirty="0"/>
          </a:p>
        </p:txBody>
      </p:sp>
      <p:pic>
        <p:nvPicPr>
          <p:cNvPr id="8" name="Grafik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35653" y="4752487"/>
            <a:ext cx="1893094" cy="1456226"/>
          </a:xfrm>
          <a:prstGeom prst="rect">
            <a:avLst/>
          </a:prstGeom>
          <a:ln w="19050">
            <a:solidFill>
              <a:srgbClr val="784D96"/>
            </a:solidFill>
          </a:ln>
        </p:spPr>
      </p:pic>
      <p:cxnSp>
        <p:nvCxnSpPr>
          <p:cNvPr id="10" name="Gerade Verbindung mit Pfeil 9"/>
          <p:cNvCxnSpPr/>
          <p:nvPr/>
        </p:nvCxnSpPr>
        <p:spPr>
          <a:xfrm flipH="1">
            <a:off x="9855994" y="5803900"/>
            <a:ext cx="252412" cy="1349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Abgerundetes Rechteck 8"/>
          <p:cNvSpPr/>
          <p:nvPr/>
        </p:nvSpPr>
        <p:spPr>
          <a:xfrm>
            <a:off x="6172200" y="4618950"/>
            <a:ext cx="5025044" cy="1737400"/>
          </a:xfrm>
          <a:prstGeom prst="roundRect">
            <a:avLst/>
          </a:prstGeom>
          <a:noFill/>
          <a:ln w="38100"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658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30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LCD </a:t>
            </a:r>
            <a:r>
              <a:rPr lang="de-DE" dirty="0" smtClean="0"/>
              <a:t>PANEL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The screw covers on the display housing must be </a:t>
            </a:r>
            <a:r>
              <a:rPr lang="en-US" dirty="0" smtClean="0"/>
              <a:t>removed. </a:t>
            </a:r>
            <a:r>
              <a:rPr lang="en-US" dirty="0"/>
              <a:t>(</a:t>
            </a:r>
            <a:r>
              <a:rPr lang="en-US" dirty="0" smtClean="0"/>
              <a:t>Fig.1).</a:t>
            </a:r>
          </a:p>
          <a:p>
            <a:pPr lvl="0"/>
            <a:r>
              <a:rPr lang="en-US" dirty="0"/>
              <a:t>Remove the 7 screws (M2.5x4.5</a:t>
            </a:r>
            <a:r>
              <a:rPr lang="en-US" dirty="0" smtClean="0"/>
              <a:t>). (Fig.2).</a:t>
            </a:r>
          </a:p>
          <a:p>
            <a:pPr lvl="0"/>
            <a:r>
              <a:rPr lang="en-US" dirty="0"/>
              <a:t>Remove the </a:t>
            </a:r>
            <a:r>
              <a:rPr lang="en-US" dirty="0" smtClean="0"/>
              <a:t>cover. </a:t>
            </a:r>
            <a:r>
              <a:rPr lang="en-US" dirty="0"/>
              <a:t>(</a:t>
            </a:r>
            <a:r>
              <a:rPr lang="en-US" dirty="0" smtClean="0"/>
              <a:t>Fig.3).</a:t>
            </a:r>
          </a:p>
          <a:p>
            <a:pPr lvl="0"/>
            <a:r>
              <a:rPr lang="en-US" dirty="0"/>
              <a:t>Remove 2 screws (M2x3) from </a:t>
            </a:r>
            <a:r>
              <a:rPr lang="en-US" dirty="0" smtClean="0"/>
              <a:t>both hinges.(Fig.4</a:t>
            </a:r>
            <a:r>
              <a:rPr lang="en-US" dirty="0"/>
              <a:t>).</a:t>
            </a:r>
            <a:endParaRPr lang="de-DE" dirty="0"/>
          </a:p>
          <a:p>
            <a:pPr lvl="0"/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2. </a:t>
            </a:r>
            <a:r>
              <a:rPr lang="de-DE" dirty="0" err="1" smtClean="0"/>
              <a:t>Step</a:t>
            </a:r>
            <a:endParaRPr lang="de-DE" dirty="0"/>
          </a:p>
        </p:txBody>
      </p:sp>
      <p:sp>
        <p:nvSpPr>
          <p:cNvPr id="3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9423" y="5173944"/>
            <a:ext cx="1042303" cy="694869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0" cy="694926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4" cy="4112743"/>
          </a:xfrm>
        </p:spPr>
      </p:pic>
      <p:grpSp>
        <p:nvGrpSpPr>
          <p:cNvPr id="51" name="Schanierschrauben"/>
          <p:cNvGrpSpPr/>
          <p:nvPr/>
        </p:nvGrpSpPr>
        <p:grpSpPr>
          <a:xfrm>
            <a:off x="6348813" y="3686980"/>
            <a:ext cx="4474763" cy="226100"/>
            <a:chOff x="7774249" y="3102872"/>
            <a:chExt cx="322388" cy="143206"/>
          </a:xfrm>
        </p:grpSpPr>
        <p:sp>
          <p:nvSpPr>
            <p:cNvPr id="52" name="Ellipse 51"/>
            <p:cNvSpPr/>
            <p:nvPr/>
          </p:nvSpPr>
          <p:spPr>
            <a:xfrm>
              <a:off x="7774249" y="3110916"/>
              <a:ext cx="53841" cy="135162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8033847" y="3102872"/>
              <a:ext cx="62790" cy="143206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0" cy="4113086"/>
          </a:xfrm>
        </p:spPr>
      </p:pic>
      <p:grpSp>
        <p:nvGrpSpPr>
          <p:cNvPr id="66" name="Gruppe Kabel" hidden="1"/>
          <p:cNvGrpSpPr/>
          <p:nvPr/>
        </p:nvGrpSpPr>
        <p:grpSpPr>
          <a:xfrm>
            <a:off x="6063693" y="2193925"/>
            <a:ext cx="3871486" cy="2291325"/>
            <a:chOff x="4867948" y="1202314"/>
            <a:chExt cx="3061235" cy="1666913"/>
          </a:xfrm>
        </p:grpSpPr>
        <p:sp>
          <p:nvSpPr>
            <p:cNvPr id="67" name="Ellipse 66" hidden="1"/>
            <p:cNvSpPr/>
            <p:nvPr/>
          </p:nvSpPr>
          <p:spPr>
            <a:xfrm>
              <a:off x="6145127" y="230552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67" hidden="1"/>
            <p:cNvSpPr/>
            <p:nvPr/>
          </p:nvSpPr>
          <p:spPr>
            <a:xfrm>
              <a:off x="5093661" y="12683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 hidden="1"/>
            <p:cNvSpPr/>
            <p:nvPr/>
          </p:nvSpPr>
          <p:spPr>
            <a:xfrm>
              <a:off x="4867948" y="25812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 hidden="1"/>
            <p:cNvSpPr/>
            <p:nvPr/>
          </p:nvSpPr>
          <p:spPr>
            <a:xfrm>
              <a:off x="7419701" y="120231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 hidden="1"/>
            <p:cNvSpPr/>
            <p:nvPr/>
          </p:nvSpPr>
          <p:spPr>
            <a:xfrm>
              <a:off x="7641183" y="22665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>
            <a:xfrm>
              <a:off x="6112637" y="128826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599" y="986569"/>
            <a:ext cx="6172200" cy="4114800"/>
          </a:xfrm>
        </p:spPr>
      </p:pic>
      <p:grpSp>
        <p:nvGrpSpPr>
          <p:cNvPr id="16" name="7 Schrauben"/>
          <p:cNvGrpSpPr/>
          <p:nvPr/>
        </p:nvGrpSpPr>
        <p:grpSpPr>
          <a:xfrm>
            <a:off x="5877052" y="4371855"/>
            <a:ext cx="5392498" cy="348842"/>
            <a:chOff x="7715099" y="3074718"/>
            <a:chExt cx="388507" cy="220948"/>
          </a:xfrm>
        </p:grpSpPr>
        <p:sp>
          <p:nvSpPr>
            <p:cNvPr id="60" name="Ellipse 59"/>
            <p:cNvSpPr/>
            <p:nvPr/>
          </p:nvSpPr>
          <p:spPr>
            <a:xfrm>
              <a:off x="7715099" y="3124133"/>
              <a:ext cx="70088" cy="149818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8027671" y="3074718"/>
              <a:ext cx="75935" cy="199233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7855076" y="3102416"/>
              <a:ext cx="99168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44" name="Gruppe Flachbandkabel" hidden="1"/>
          <p:cNvGrpSpPr/>
          <p:nvPr/>
        </p:nvGrpSpPr>
        <p:grpSpPr>
          <a:xfrm>
            <a:off x="7411110" y="2228433"/>
            <a:ext cx="1879080" cy="1067634"/>
            <a:chOff x="6121037" y="1816337"/>
            <a:chExt cx="1879081" cy="1067634"/>
          </a:xfrm>
        </p:grpSpPr>
        <p:sp>
          <p:nvSpPr>
            <p:cNvPr id="45" name="Ellipse 44"/>
            <p:cNvSpPr/>
            <p:nvPr/>
          </p:nvSpPr>
          <p:spPr>
            <a:xfrm>
              <a:off x="6121037" y="202129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 hidden="1"/>
            <p:cNvSpPr/>
            <p:nvPr/>
          </p:nvSpPr>
          <p:spPr>
            <a:xfrm>
              <a:off x="7130669" y="226401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 hidden="1"/>
            <p:cNvSpPr/>
            <p:nvPr/>
          </p:nvSpPr>
          <p:spPr>
            <a:xfrm>
              <a:off x="6950074" y="255584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 hidden="1"/>
            <p:cNvSpPr/>
            <p:nvPr/>
          </p:nvSpPr>
          <p:spPr>
            <a:xfrm>
              <a:off x="7094074" y="181646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3655324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31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LCD </a:t>
            </a:r>
            <a:r>
              <a:rPr lang="de-DE" dirty="0" smtClean="0"/>
              <a:t>PANEL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Use </a:t>
            </a:r>
            <a:r>
              <a:rPr lang="en-US" dirty="0" smtClean="0"/>
              <a:t>pliers </a:t>
            </a:r>
            <a:r>
              <a:rPr lang="en-US" dirty="0"/>
              <a:t>to remove the two adhesive </a:t>
            </a:r>
            <a:r>
              <a:rPr lang="en-US" dirty="0" smtClean="0"/>
              <a:t>strips.(Fig.1).</a:t>
            </a:r>
          </a:p>
          <a:p>
            <a:r>
              <a:rPr lang="en-US" dirty="0"/>
              <a:t>The display cable must be released from the cable guide (Fig. 2). </a:t>
            </a:r>
            <a:endParaRPr lang="en-US" dirty="0" smtClean="0"/>
          </a:p>
          <a:p>
            <a:r>
              <a:rPr lang="en-US" dirty="0"/>
              <a:t>The webcam cable is only removed when replacing the </a:t>
            </a:r>
            <a:r>
              <a:rPr lang="en-US"/>
              <a:t>back </a:t>
            </a:r>
            <a:r>
              <a:rPr lang="en-US" smtClean="0"/>
              <a:t>cover.(</a:t>
            </a:r>
            <a:r>
              <a:rPr lang="en-US" dirty="0" smtClean="0"/>
              <a:t>Fig. </a:t>
            </a:r>
            <a:r>
              <a:rPr lang="en-US" dirty="0"/>
              <a:t>3</a:t>
            </a:r>
            <a:r>
              <a:rPr lang="en-US" dirty="0" smtClean="0"/>
              <a:t>).</a:t>
            </a:r>
          </a:p>
          <a:p>
            <a:r>
              <a:rPr lang="en-US" dirty="0"/>
              <a:t>The display can now be </a:t>
            </a:r>
            <a:r>
              <a:rPr lang="en-US" dirty="0" smtClean="0"/>
              <a:t>removed.  (Fig.4).</a:t>
            </a:r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3. </a:t>
            </a:r>
            <a:r>
              <a:rPr lang="de-DE" dirty="0" err="1" smtClean="0"/>
              <a:t>Step</a:t>
            </a:r>
            <a:endParaRPr lang="de-DE" dirty="0"/>
          </a:p>
        </p:txBody>
      </p:sp>
      <p:sp>
        <p:nvSpPr>
          <p:cNvPr id="3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877" y="5173944"/>
            <a:ext cx="1042303" cy="694869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89" cy="694926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142" y="988453"/>
            <a:ext cx="6169114" cy="4112743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29" cy="4113086"/>
          </a:xfrm>
        </p:spPr>
      </p:pic>
      <p:grpSp>
        <p:nvGrpSpPr>
          <p:cNvPr id="66" name="Gruppe Schrauben" hidden="1"/>
          <p:cNvGrpSpPr/>
          <p:nvPr/>
        </p:nvGrpSpPr>
        <p:grpSpPr>
          <a:xfrm>
            <a:off x="6310421" y="1766810"/>
            <a:ext cx="3061233" cy="1666913"/>
            <a:chOff x="4867948" y="1202314"/>
            <a:chExt cx="3061235" cy="1666913"/>
          </a:xfrm>
        </p:grpSpPr>
        <p:sp>
          <p:nvSpPr>
            <p:cNvPr id="67" name="Ellipse 66"/>
            <p:cNvSpPr/>
            <p:nvPr/>
          </p:nvSpPr>
          <p:spPr>
            <a:xfrm>
              <a:off x="6145127" y="230552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67"/>
            <p:cNvSpPr/>
            <p:nvPr/>
          </p:nvSpPr>
          <p:spPr>
            <a:xfrm>
              <a:off x="5093661" y="12683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9" name="Ellipse 68"/>
            <p:cNvSpPr/>
            <p:nvPr/>
          </p:nvSpPr>
          <p:spPr>
            <a:xfrm>
              <a:off x="4867948" y="25812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0" name="Ellipse 69"/>
            <p:cNvSpPr/>
            <p:nvPr/>
          </p:nvSpPr>
          <p:spPr>
            <a:xfrm>
              <a:off x="7419701" y="120231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1" name="Ellipse 70"/>
            <p:cNvSpPr/>
            <p:nvPr/>
          </p:nvSpPr>
          <p:spPr>
            <a:xfrm>
              <a:off x="7641183" y="226652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72" name="Ellipse 71"/>
            <p:cNvSpPr/>
            <p:nvPr/>
          </p:nvSpPr>
          <p:spPr>
            <a:xfrm>
              <a:off x="6112637" y="128826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Kabel" hidden="1"/>
          <p:cNvGrpSpPr/>
          <p:nvPr/>
        </p:nvGrpSpPr>
        <p:grpSpPr>
          <a:xfrm>
            <a:off x="6341726" y="2042340"/>
            <a:ext cx="3166518" cy="1213801"/>
            <a:chOff x="4997653" y="1630244"/>
            <a:chExt cx="3166520" cy="1213801"/>
          </a:xfrm>
        </p:grpSpPr>
        <p:sp>
          <p:nvSpPr>
            <p:cNvPr id="57" name="Ellipse 56"/>
            <p:cNvSpPr/>
            <p:nvPr/>
          </p:nvSpPr>
          <p:spPr>
            <a:xfrm>
              <a:off x="4997653" y="2556045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5141653" y="204552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6036298" y="253366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/>
            <p:cNvSpPr/>
            <p:nvPr/>
          </p:nvSpPr>
          <p:spPr>
            <a:xfrm>
              <a:off x="7635255" y="255045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7846958" y="1708760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2" name="Ellipse 41"/>
            <p:cNvSpPr/>
            <p:nvPr/>
          </p:nvSpPr>
          <p:spPr>
            <a:xfrm>
              <a:off x="7036126" y="244562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2" name="Ellipse 61"/>
            <p:cNvSpPr/>
            <p:nvPr/>
          </p:nvSpPr>
          <p:spPr>
            <a:xfrm>
              <a:off x="7876173" y="2257306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6436998" y="2390848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4" name="Ellipse 63"/>
            <p:cNvSpPr/>
            <p:nvPr/>
          </p:nvSpPr>
          <p:spPr>
            <a:xfrm>
              <a:off x="7662101" y="1630244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5" name="Ellipse 64"/>
            <p:cNvSpPr/>
            <p:nvPr/>
          </p:nvSpPr>
          <p:spPr>
            <a:xfrm>
              <a:off x="7899412" y="2540377"/>
              <a:ext cx="183092" cy="19325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995976"/>
            <a:ext cx="6146544" cy="4097696"/>
          </a:xfrm>
        </p:spPr>
      </p:pic>
      <p:grpSp>
        <p:nvGrpSpPr>
          <p:cNvPr id="44" name="Kabel und Schrauben" hidden="1"/>
          <p:cNvGrpSpPr/>
          <p:nvPr/>
        </p:nvGrpSpPr>
        <p:grpSpPr>
          <a:xfrm>
            <a:off x="6562620" y="1704623"/>
            <a:ext cx="4440551" cy="1385142"/>
            <a:chOff x="3559565" y="1674916"/>
            <a:chExt cx="4440553" cy="1385142"/>
          </a:xfrm>
        </p:grpSpPr>
        <p:sp>
          <p:nvSpPr>
            <p:cNvPr id="45" name="Ellipse 44"/>
            <p:cNvSpPr/>
            <p:nvPr/>
          </p:nvSpPr>
          <p:spPr>
            <a:xfrm>
              <a:off x="3559565" y="1776152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 hidden="1"/>
            <p:cNvSpPr/>
            <p:nvPr/>
          </p:nvSpPr>
          <p:spPr>
            <a:xfrm>
              <a:off x="7707613" y="2595971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6723460" y="1674916"/>
              <a:ext cx="364095" cy="331591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 hidden="1"/>
            <p:cNvSpPr/>
            <p:nvPr/>
          </p:nvSpPr>
          <p:spPr>
            <a:xfrm>
              <a:off x="7712118" y="1816337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4717669" y="2638968"/>
              <a:ext cx="402586" cy="42109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0" name="Ellipse 49"/>
            <p:cNvSpPr/>
            <p:nvPr/>
          </p:nvSpPr>
          <p:spPr>
            <a:xfrm>
              <a:off x="7049509" y="1810583"/>
              <a:ext cx="272538" cy="270811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2433467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Spare Parts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1200"/>
          </a:xfrm>
        </p:spPr>
        <p:txBody>
          <a:bodyPr>
            <a:normAutofit/>
          </a:bodyPr>
          <a:lstStyle/>
          <a:p>
            <a:r>
              <a:rPr lang="de-DE" dirty="0"/>
              <a:t>TERRA MOBILE 1551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 smtClean="0"/>
              <a:t>SPARE PARTS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41268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/>
          <a:lstStyle/>
          <a:p>
            <a:r>
              <a:rPr lang="de-DE" smtClean="0"/>
              <a:t>Spare Parts </a:t>
            </a:r>
            <a:r>
              <a:rPr lang="de-DE" dirty="0"/>
              <a:t>TERRA </a:t>
            </a:r>
            <a:r>
              <a:rPr lang="de-DE"/>
              <a:t>MOBILE </a:t>
            </a:r>
            <a:r>
              <a:rPr lang="de-DE" smtClean="0"/>
              <a:t>1551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ERSATZTEILE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33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284579"/>
              </p:ext>
            </p:extLst>
          </p:nvPr>
        </p:nvGraphicFramePr>
        <p:xfrm>
          <a:off x="901123" y="1344703"/>
          <a:ext cx="3943350" cy="467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1480486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smtClean="0">
                          <a:effectLst/>
                        </a:rPr>
                        <a:t>AC-Adapter </a:t>
                      </a:r>
                      <a:r>
                        <a:rPr lang="de-DE" sz="1100" u="none" strike="noStrike" dirty="0">
                          <a:effectLst/>
                        </a:rPr>
                        <a:t>65W EU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1480195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Battery 73Wh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45528517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E1080589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Battery Double Side Tape (46x5mm)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37539676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Battery Double Side Tape (57x8mm)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26582112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Bottom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Case (Cover D)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7298453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CCD Lens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78765842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CMOS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Battery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97575222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CPU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fan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with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heatsink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04521990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Hall Sensor Board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16463112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Hinge (L)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5598516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Hinge (R)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38127341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Hinge Cover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3980827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Back Cover (Cover A)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3311177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Cable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31931479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Display  15.6"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59477474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Double Side Tape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02114302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Front Cover (Cover B)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449046034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4174596"/>
              </p:ext>
            </p:extLst>
          </p:nvPr>
        </p:nvGraphicFramePr>
        <p:xfrm>
          <a:off x="5767186" y="1344703"/>
          <a:ext cx="3943350" cy="467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E1080571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Mainboard  (i5-1135G7)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E1080572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Mainboard  (i7-1165G7)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76945577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E1080516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Screw M2x5mm Nylok for Bottom Case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1013328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Speaker  (L)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9476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Speaker  (R)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10250880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Keyboard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Multi-Color light [BE]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5577625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Keyboard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Multi-Color light [CH]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2274323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Keyboard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Multi-Color light [DE]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23201893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1480137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Keyboard Multi-Color light [ES]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51627894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Keyboard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Multi-Color light [FR]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4867895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Keyboard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Multi-Color light [UK]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70514688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Keyboard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Multi-Color light [US]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19092357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E1080575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Top Case  (Cover C)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52863097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E1080595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Touchpad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04352346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E1080622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 </a:t>
                      </a:r>
                      <a:r>
                        <a:rPr lang="it-IT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I/O Board Realtek</a:t>
                      </a:r>
                      <a:r>
                        <a:rPr lang="it-IT" sz="11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Card R.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17799230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E1080624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 </a:t>
                      </a:r>
                      <a:r>
                        <a:rPr lang="it-IT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I/O Board O²Micro</a:t>
                      </a:r>
                      <a:r>
                        <a:rPr lang="it-IT" sz="11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Card R.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8035986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Webcam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04020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3645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773719"/>
          </a:xfrm>
        </p:spPr>
        <p:txBody>
          <a:bodyPr/>
          <a:lstStyle/>
          <a:p>
            <a:r>
              <a:rPr lang="de-DE" smtClean="0"/>
              <a:t>Spare Parts </a:t>
            </a:r>
            <a:r>
              <a:rPr lang="de-DE" dirty="0"/>
              <a:t>TERRA </a:t>
            </a:r>
            <a:r>
              <a:rPr lang="de-DE"/>
              <a:t>MOBILE </a:t>
            </a:r>
            <a:r>
              <a:rPr lang="de-DE" smtClean="0"/>
              <a:t>1551P</a:t>
            </a:r>
            <a:endParaRPr lang="de-DE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2022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ERSATZTEILE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34</a:t>
            </a:fld>
            <a:endParaRPr lang="de-DE" dirty="0"/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0242640"/>
              </p:ext>
            </p:extLst>
          </p:nvPr>
        </p:nvGraphicFramePr>
        <p:xfrm>
          <a:off x="901123" y="1344703"/>
          <a:ext cx="3943350" cy="467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669647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1480278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u="none" strike="noStrike" smtClean="0">
                          <a:effectLst/>
                        </a:rPr>
                        <a:t>AC-Adapter </a:t>
                      </a:r>
                      <a:r>
                        <a:rPr lang="de-DE" sz="1100" u="none" strike="noStrike" smtClean="0">
                          <a:effectLst/>
                        </a:rPr>
                        <a:t>90W </a:t>
                      </a:r>
                      <a:r>
                        <a:rPr lang="de-DE" sz="1100" u="none" strike="noStrike" dirty="0">
                          <a:effectLst/>
                        </a:rPr>
                        <a:t>EU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1480195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Battery </a:t>
                      </a:r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73Wh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45528517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u="none" strike="noStrike" dirty="0">
                          <a:effectLst/>
                        </a:rPr>
                        <a:t>E1080589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u="none" strike="noStrike">
                          <a:effectLst/>
                        </a:rPr>
                        <a:t>Battery Double Side Tape (46x5mm)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37539676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E1080590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Battery Double Side Tape (57x8mm) 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26582112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E1080574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Bottom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Case (Cover D)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7298453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E1080579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CCD Lens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78765842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E1080314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CMOS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Battery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97575222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E1080695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CPU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fan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with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 </a:t>
                      </a:r>
                      <a:r>
                        <a:rPr lang="de-DE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heatsink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045219904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E1080578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Hall Sensor Board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16463112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Hinge (L)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55985164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Hinge (R)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38127341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Hinge Cover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3980827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Back Cover (Cover A)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33111774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Cable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31931479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E1080684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Display  15.6" FHD (</a:t>
                      </a:r>
                      <a:r>
                        <a:rPr lang="en-US" sz="11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eDP</a:t>
                      </a:r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59477474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Double Side Tape 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02114302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E1080580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LCD Front Cover (Cover B)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j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449046034"/>
                  </a:ext>
                </a:extLst>
              </a:tr>
            </a:tbl>
          </a:graphicData>
        </a:graphic>
      </p:graphicFrame>
      <p:graphicFrame>
        <p:nvGraphicFramePr>
          <p:cNvPr id="7" name="Tabel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318701"/>
              </p:ext>
            </p:extLst>
          </p:nvPr>
        </p:nvGraphicFramePr>
        <p:xfrm>
          <a:off x="5767186" y="1344703"/>
          <a:ext cx="3943350" cy="467812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77119">
                  <a:extLst>
                    <a:ext uri="{9D8B030D-6E8A-4147-A177-3AD203B41FA5}">
                      <a16:colId xmlns:a16="http://schemas.microsoft.com/office/drawing/2014/main" val="2575661960"/>
                    </a:ext>
                  </a:extLst>
                </a:gridCol>
                <a:gridCol w="2766231">
                  <a:extLst>
                    <a:ext uri="{9D8B030D-6E8A-4147-A177-3AD203B41FA5}">
                      <a16:colId xmlns:a16="http://schemas.microsoft.com/office/drawing/2014/main" val="831512037"/>
                    </a:ext>
                  </a:extLst>
                </a:gridCol>
              </a:tblGrid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Artikelnummer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Beschreibung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820720176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E1080682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Mainboard 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i5-1240P)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1899291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E1080683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Mainboard  </a:t>
                      </a:r>
                      <a:r>
                        <a:rPr lang="de-DE" sz="1100" b="0" i="0" u="none" strike="noStrike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(</a:t>
                      </a:r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i7-1260P)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76945577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E1080516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Screw M2x5mm Nylok for Bottom Case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1013328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E1080576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Speaker  (L)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947613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E1080577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Speaker  (R)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10250880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1480235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Keyboard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Multi-Color light [BE]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55776252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KeyboardMulti-Color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light [CH]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92274323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Keyboard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Multi-Color light [DE]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232018930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1480137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Keyboard </a:t>
                      </a:r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Multi-Color light [ES]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516278947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Keyboard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Multi-Color light [FR]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486789581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Keyboard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Multi-Color light [UK]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270514688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1480228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Keyboard </a:t>
                      </a:r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Multi-Color light [US]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1190923575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E1080681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Top Case  (Cover C)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52863097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E1080595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Touchpad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04352346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E1080622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 </a:t>
                      </a:r>
                      <a:r>
                        <a:rPr lang="it-IT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I/O Board Realtek</a:t>
                      </a:r>
                      <a:r>
                        <a:rPr lang="it-IT" sz="11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Card R.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4177992309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E1080624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it-IT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Multi </a:t>
                      </a:r>
                      <a:r>
                        <a:rPr lang="it-IT" sz="1100" b="0" i="0" u="none" strike="noStrike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I/O Board O²Micro</a:t>
                      </a:r>
                      <a:r>
                        <a:rPr lang="it-IT" sz="1100" b="0" i="0" u="none" strike="noStrike" baseline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Card R.</a:t>
                      </a:r>
                      <a:endParaRPr lang="de-DE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803598618"/>
                  </a:ext>
                </a:extLst>
              </a:tr>
              <a:tr h="259896">
                <a:tc>
                  <a:txBody>
                    <a:bodyPr/>
                    <a:lstStyle/>
                    <a:p>
                      <a:pPr algn="ctr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E1080583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de-DE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Webcam</a:t>
                      </a:r>
                    </a:p>
                  </a:txBody>
                  <a:tcPr marL="180000" marR="9525" marT="9525" marB="0" anchor="ctr"/>
                </a:tc>
                <a:extLst>
                  <a:ext uri="{0D108BD9-81ED-4DB2-BD59-A6C34878D82A}">
                    <a16:rowId xmlns:a16="http://schemas.microsoft.com/office/drawing/2014/main" val="304020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28526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REMOVE THE KEYBOARD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 err="1" smtClean="0"/>
              <a:t>Difficulty</a:t>
            </a:r>
            <a:r>
              <a:rPr lang="de-DE" dirty="0" smtClean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KEYBOARD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3610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5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KEYBOARD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78170" cy="3811588"/>
          </a:xfrm>
        </p:spPr>
        <p:txBody>
          <a:bodyPr>
            <a:normAutofit/>
          </a:bodyPr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err="1">
                <a:solidFill>
                  <a:srgbClr val="FF0000"/>
                </a:solidFill>
              </a:rPr>
              <a:t>Before</a:t>
            </a:r>
            <a:r>
              <a:rPr lang="de-DE" dirty="0">
                <a:solidFill>
                  <a:srgbClr val="FF0000"/>
                </a:solidFill>
              </a:rPr>
              <a:t> you </a:t>
            </a:r>
            <a:r>
              <a:rPr lang="de-DE" dirty="0" err="1">
                <a:solidFill>
                  <a:srgbClr val="FF0000"/>
                </a:solidFill>
              </a:rPr>
              <a:t>start,turn</a:t>
            </a:r>
            <a:r>
              <a:rPr lang="de-DE" dirty="0">
                <a:solidFill>
                  <a:srgbClr val="FF0000"/>
                </a:solidFill>
              </a:rPr>
              <a:t> off the Notebook! and </a:t>
            </a:r>
            <a:r>
              <a:rPr lang="de-DE" dirty="0" err="1">
                <a:solidFill>
                  <a:srgbClr val="FF0000"/>
                </a:solidFill>
              </a:rPr>
              <a:t>remove</a:t>
            </a:r>
            <a:r>
              <a:rPr lang="de-DE" dirty="0">
                <a:solidFill>
                  <a:srgbClr val="FF0000"/>
                </a:solidFill>
              </a:rPr>
              <a:t> the power </a:t>
            </a:r>
            <a:r>
              <a:rPr lang="de-DE" dirty="0" err="1">
                <a:solidFill>
                  <a:srgbClr val="FF0000"/>
                </a:solidFill>
              </a:rPr>
              <a:t>supply</a:t>
            </a:r>
            <a:endParaRPr lang="de-DE" dirty="0">
              <a:solidFill>
                <a:srgbClr val="FF0000"/>
              </a:solidFill>
            </a:endParaRPr>
          </a:p>
          <a:p>
            <a:pPr lvl="0"/>
            <a:r>
              <a:rPr lang="en-US" dirty="0"/>
              <a:t>Remove 2 screws (M2.5x6/PH1</a:t>
            </a:r>
            <a:r>
              <a:rPr lang="en-US" dirty="0" smtClean="0"/>
              <a:t>).(Fig.1). </a:t>
            </a:r>
          </a:p>
          <a:p>
            <a:pPr lvl="0"/>
            <a:r>
              <a:rPr lang="en-US" dirty="0"/>
              <a:t>Push out the keyboard with the screwdriver and </a:t>
            </a:r>
            <a:r>
              <a:rPr lang="en-US" dirty="0" smtClean="0"/>
              <a:t>prevent </a:t>
            </a:r>
            <a:r>
              <a:rPr lang="en-US" dirty="0"/>
              <a:t>it </a:t>
            </a:r>
            <a:r>
              <a:rPr lang="en-US" dirty="0" smtClean="0"/>
              <a:t>from </a:t>
            </a:r>
            <a:r>
              <a:rPr lang="en-US" dirty="0"/>
              <a:t>falling down with your free </a:t>
            </a:r>
            <a:r>
              <a:rPr lang="en-US" dirty="0" smtClean="0"/>
              <a:t>hand. </a:t>
            </a:r>
            <a:r>
              <a:rPr lang="en-US" dirty="0"/>
              <a:t>(</a:t>
            </a:r>
            <a:r>
              <a:rPr lang="en-US" dirty="0" smtClean="0"/>
              <a:t>Fig. </a:t>
            </a:r>
            <a:r>
              <a:rPr lang="en-US"/>
              <a:t>2</a:t>
            </a:r>
            <a:r>
              <a:rPr lang="en-US" smtClean="0"/>
              <a:t>)</a:t>
            </a:r>
            <a:endParaRPr lang="en-US" dirty="0" smtClean="0"/>
          </a:p>
          <a:p>
            <a:pPr lvl="0"/>
            <a:r>
              <a:rPr lang="en-US" dirty="0"/>
              <a:t>Disconnect both flat ribbon </a:t>
            </a:r>
            <a:r>
              <a:rPr lang="en-US" dirty="0" smtClean="0"/>
              <a:t>cables. (</a:t>
            </a:r>
            <a:r>
              <a:rPr lang="en-US" smtClean="0"/>
              <a:t>Fig.3)</a:t>
            </a:r>
            <a:endParaRPr lang="de-DE" dirty="0"/>
          </a:p>
          <a:p>
            <a:pPr lvl="0"/>
            <a:endParaRPr lang="de-DE" dirty="0"/>
          </a:p>
          <a:p>
            <a:endParaRPr lang="de-DE" dirty="0"/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 smtClean="0"/>
              <a:t>Step</a:t>
            </a:r>
            <a:endParaRPr lang="de-DE" dirty="0"/>
          </a:p>
        </p:txBody>
      </p:sp>
      <p:sp>
        <p:nvSpPr>
          <p:cNvPr id="33" name="M4" hidden="1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97" y="5173915"/>
            <a:ext cx="1042391" cy="694927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804"/>
            <a:ext cx="1042825" cy="695148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884" y="988281"/>
            <a:ext cx="6169630" cy="4113087"/>
          </a:xfrm>
        </p:spPr>
      </p:pic>
      <p:sp>
        <p:nvSpPr>
          <p:cNvPr id="36" name="Ellipse 35"/>
          <p:cNvSpPr/>
          <p:nvPr/>
        </p:nvSpPr>
        <p:spPr>
          <a:xfrm>
            <a:off x="7971494" y="2676525"/>
            <a:ext cx="729594" cy="647701"/>
          </a:xfrm>
          <a:prstGeom prst="ellipse">
            <a:avLst/>
          </a:prstGeom>
          <a:noFill/>
          <a:ln w="38100">
            <a:solidFill>
              <a:srgbClr val="E63C1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01" y="987626"/>
            <a:ext cx="6171597" cy="4114398"/>
          </a:xfrm>
        </p:spPr>
      </p:pic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194" y="995977"/>
            <a:ext cx="6146544" cy="4097696"/>
          </a:xfrm>
        </p:spPr>
      </p:pic>
      <p:grpSp>
        <p:nvGrpSpPr>
          <p:cNvPr id="16" name="Gruppe 2 Schrauben"/>
          <p:cNvGrpSpPr/>
          <p:nvPr/>
        </p:nvGrpSpPr>
        <p:grpSpPr>
          <a:xfrm>
            <a:off x="7042238" y="2262943"/>
            <a:ext cx="2292792" cy="776816"/>
            <a:chOff x="6750049" y="2231333"/>
            <a:chExt cx="2292792" cy="776816"/>
          </a:xfrm>
        </p:grpSpPr>
        <p:sp>
          <p:nvSpPr>
            <p:cNvPr id="58" name="Ellipse 57"/>
            <p:cNvSpPr/>
            <p:nvPr/>
          </p:nvSpPr>
          <p:spPr>
            <a:xfrm>
              <a:off x="8754841" y="2231333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3" name="Ellipse 42"/>
            <p:cNvSpPr/>
            <p:nvPr/>
          </p:nvSpPr>
          <p:spPr>
            <a:xfrm>
              <a:off x="6750049" y="2720149"/>
              <a:ext cx="288000" cy="288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41468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20" grpId="0" animBg="1"/>
      <p:bldP spid="20" grpId="1" animBg="1"/>
      <p:bldP spid="20" grpId="2" animBg="1"/>
      <p:bldP spid="20" grpId="3" animBg="1"/>
      <p:bldP spid="21" grpId="0" animBg="1"/>
      <p:bldP spid="21" grpId="1" animBg="1"/>
      <p:bldP spid="21" grpId="2" animBg="1"/>
      <p:bldP spid="21" grpId="3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>BOTTOM CASE</a:t>
            </a:r>
            <a:endParaRPr lang="de-DE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 err="1" smtClean="0"/>
              <a:t>Difficulty</a:t>
            </a:r>
            <a:r>
              <a:rPr lang="de-DE" dirty="0" smtClean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BOTTOM </a:t>
            </a:r>
            <a:r>
              <a:rPr lang="de-DE" dirty="0" smtClean="0"/>
              <a:t>CASE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2862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7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BOTTOM </a:t>
            </a:r>
            <a:r>
              <a:rPr lang="de-DE" dirty="0" smtClean="0"/>
              <a:t>CASE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err="1">
                <a:solidFill>
                  <a:srgbClr val="FF0000"/>
                </a:solidFill>
              </a:rPr>
              <a:t>Before</a:t>
            </a:r>
            <a:r>
              <a:rPr lang="de-DE" dirty="0">
                <a:solidFill>
                  <a:srgbClr val="FF0000"/>
                </a:solidFill>
              </a:rPr>
              <a:t> you </a:t>
            </a:r>
            <a:r>
              <a:rPr lang="de-DE" dirty="0" err="1" smtClean="0">
                <a:solidFill>
                  <a:srgbClr val="FF0000"/>
                </a:solidFill>
              </a:rPr>
              <a:t>start,turn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off the Notebook! and </a:t>
            </a:r>
            <a:r>
              <a:rPr lang="de-DE" dirty="0" err="1">
                <a:solidFill>
                  <a:srgbClr val="FF0000"/>
                </a:solidFill>
              </a:rPr>
              <a:t>remove</a:t>
            </a:r>
            <a:r>
              <a:rPr lang="de-DE" dirty="0">
                <a:solidFill>
                  <a:srgbClr val="FF0000"/>
                </a:solidFill>
              </a:rPr>
              <a:t> the power </a:t>
            </a:r>
            <a:r>
              <a:rPr lang="de-DE" dirty="0" err="1">
                <a:solidFill>
                  <a:srgbClr val="FF0000"/>
                </a:solidFill>
              </a:rPr>
              <a:t>supply</a:t>
            </a:r>
            <a:endParaRPr lang="de-DE" dirty="0">
              <a:solidFill>
                <a:srgbClr val="FF0000"/>
              </a:solidFill>
            </a:endParaRPr>
          </a:p>
          <a:p>
            <a:pPr lvl="0"/>
            <a:r>
              <a:rPr lang="en-US" dirty="0"/>
              <a:t>Remove 12 screws (</a:t>
            </a:r>
            <a:r>
              <a:rPr lang="en-US"/>
              <a:t>M2x5/PH1</a:t>
            </a:r>
            <a:r>
              <a:rPr lang="en-US" smtClean="0"/>
              <a:t>) (</a:t>
            </a:r>
            <a:r>
              <a:rPr lang="en-US" dirty="0" smtClean="0"/>
              <a:t>Fig.1).</a:t>
            </a:r>
          </a:p>
          <a:p>
            <a:pPr lvl="0"/>
            <a:r>
              <a:rPr lang="en-US" dirty="0"/>
              <a:t>Remove 4 screws (M2.5x6/PH1) on the </a:t>
            </a:r>
            <a:r>
              <a:rPr lang="en-US" dirty="0" smtClean="0"/>
              <a:t>hinges </a:t>
            </a:r>
            <a:r>
              <a:rPr lang="en-US" dirty="0"/>
              <a:t>and on </a:t>
            </a:r>
            <a:r>
              <a:rPr lang="en-US"/>
              <a:t>the </a:t>
            </a:r>
            <a:r>
              <a:rPr lang="en-US" smtClean="0"/>
              <a:t>keyboard (Fig.2</a:t>
            </a:r>
            <a:r>
              <a:rPr lang="en-US" dirty="0" smtClean="0"/>
              <a:t>).</a:t>
            </a:r>
          </a:p>
          <a:p>
            <a:pPr lvl="0"/>
            <a:r>
              <a:rPr lang="en-US" dirty="0"/>
              <a:t>Lift the bottom case and remove </a:t>
            </a:r>
            <a:r>
              <a:rPr lang="en-US" dirty="0" smtClean="0"/>
              <a:t>it. </a:t>
            </a:r>
            <a:r>
              <a:rPr lang="en-US" dirty="0"/>
              <a:t>(Fig. </a:t>
            </a:r>
            <a:r>
              <a:rPr lang="en-US"/>
              <a:t>3</a:t>
            </a:r>
            <a:r>
              <a:rPr lang="en-US" smtClean="0"/>
              <a:t>)</a:t>
            </a:r>
            <a:endParaRPr lang="en-US" dirty="0" smtClean="0"/>
          </a:p>
          <a:p>
            <a:pPr>
              <a:buBlip>
                <a:blip r:embed="rId2"/>
              </a:buBlip>
            </a:pPr>
            <a:r>
              <a:rPr lang="en-US" dirty="0">
                <a:solidFill>
                  <a:srgbClr val="FF0000"/>
                </a:solidFill>
              </a:rPr>
              <a:t>For all other tasks, disconnect the cable connection between the battery and </a:t>
            </a:r>
            <a:r>
              <a:rPr lang="en-US">
                <a:solidFill>
                  <a:srgbClr val="FF0000"/>
                </a:solidFill>
              </a:rPr>
              <a:t>the </a:t>
            </a:r>
            <a:r>
              <a:rPr lang="en-US" smtClean="0">
                <a:solidFill>
                  <a:srgbClr val="FF0000"/>
                </a:solidFill>
              </a:rPr>
              <a:t>mainboard </a:t>
            </a:r>
            <a:r>
              <a:rPr lang="en-US" dirty="0">
                <a:solidFill>
                  <a:srgbClr val="FF0000"/>
                </a:solidFill>
              </a:rPr>
              <a:t>(Fig. 4).</a:t>
            </a:r>
            <a:endParaRPr lang="de-DE" dirty="0">
              <a:solidFill>
                <a:srgbClr val="FF0000"/>
              </a:solidFill>
            </a:endParaRPr>
          </a:p>
          <a:p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 smtClean="0"/>
              <a:t>Step</a:t>
            </a:r>
            <a:endParaRPr lang="de-DE" dirty="0"/>
          </a:p>
        </p:txBody>
      </p:sp>
      <p:sp>
        <p:nvSpPr>
          <p:cNvPr id="33" name="M4"/>
          <p:cNvSpPr/>
          <p:nvPr/>
        </p:nvSpPr>
        <p:spPr>
          <a:xfrm>
            <a:off x="8487428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9" name="M3"/>
          <p:cNvSpPr/>
          <p:nvPr/>
        </p:nvSpPr>
        <p:spPr>
          <a:xfrm>
            <a:off x="7372096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Thumbnail 4"/>
          <p:cNvPicPr>
            <a:picLocks noGrp="1" noChangeAspect="1"/>
          </p:cNvPicPr>
          <p:nvPr>
            <p:ph type="pic" sz="quarter" idx="16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5617" y="5173770"/>
            <a:ext cx="1042825" cy="695216"/>
          </a:xfrm>
          <a:prstGeom prst="rect">
            <a:avLst/>
          </a:prstGeom>
        </p:spPr>
      </p:pic>
      <p:pic>
        <p:nvPicPr>
          <p:cNvPr id="32" name="Thumbnail 3"/>
          <p:cNvPicPr>
            <a:picLocks noGrp="1" noChangeAspect="1"/>
          </p:cNvPicPr>
          <p:nvPr>
            <p:ph type="pic" sz="quarter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1507" y="5173855"/>
            <a:ext cx="1042570" cy="695046"/>
          </a:xfrm>
          <a:prstGeom prst="rect">
            <a:avLst/>
          </a:prstGeom>
        </p:spPr>
      </p:pic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5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24" name="3"/>
          <p:cNvSpPr/>
          <p:nvPr/>
        </p:nvSpPr>
        <p:spPr>
          <a:xfrm>
            <a:off x="7411110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3</a:t>
            </a:r>
            <a:endParaRPr lang="de-DE" dirty="0"/>
          </a:p>
        </p:txBody>
      </p:sp>
      <p:sp>
        <p:nvSpPr>
          <p:cNvPr id="34" name="4"/>
          <p:cNvSpPr/>
          <p:nvPr/>
        </p:nvSpPr>
        <p:spPr>
          <a:xfrm>
            <a:off x="8525482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4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9" name="Bild 4"/>
          <p:cNvPicPr>
            <a:picLocks noGrp="1" noChangeAspect="1"/>
          </p:cNvPicPr>
          <p:nvPr>
            <p:ph type="pic" idx="20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pic>
        <p:nvPicPr>
          <p:cNvPr id="31" name="Bild 3"/>
          <p:cNvPicPr>
            <a:picLocks noGrp="1" noChangeAspect="1"/>
          </p:cNvPicPr>
          <p:nvPr>
            <p:ph type="pic" idx="19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350" y="987925"/>
            <a:ext cx="6170698" cy="4113798"/>
          </a:xfrm>
        </p:spPr>
      </p:pic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42" name="Gruppe 2  Schrauben"/>
          <p:cNvGrpSpPr/>
          <p:nvPr/>
        </p:nvGrpSpPr>
        <p:grpSpPr>
          <a:xfrm>
            <a:off x="6475660" y="1744931"/>
            <a:ext cx="3995789" cy="1354006"/>
            <a:chOff x="6492237" y="1731152"/>
            <a:chExt cx="3995789" cy="1354006"/>
          </a:xfrm>
        </p:grpSpPr>
        <p:sp>
          <p:nvSpPr>
            <p:cNvPr id="58" name="Ellipse 57"/>
            <p:cNvSpPr/>
            <p:nvPr/>
          </p:nvSpPr>
          <p:spPr>
            <a:xfrm>
              <a:off x="10123502" y="1750454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3" name="Ellipse 62"/>
            <p:cNvSpPr/>
            <p:nvPr/>
          </p:nvSpPr>
          <p:spPr>
            <a:xfrm>
              <a:off x="7050897" y="2720634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7" name="Ellipse 66"/>
            <p:cNvSpPr/>
            <p:nvPr/>
          </p:nvSpPr>
          <p:spPr>
            <a:xfrm>
              <a:off x="6492237" y="1731152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8" name="Ellipse 67"/>
            <p:cNvSpPr/>
            <p:nvPr/>
          </p:nvSpPr>
          <p:spPr>
            <a:xfrm>
              <a:off x="9074280" y="2237817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4427" y="1013334"/>
            <a:ext cx="6146544" cy="4097696"/>
          </a:xfrm>
        </p:spPr>
      </p:pic>
      <p:grpSp>
        <p:nvGrpSpPr>
          <p:cNvPr id="13" name="Gruppe Schrauben"/>
          <p:cNvGrpSpPr/>
          <p:nvPr/>
        </p:nvGrpSpPr>
        <p:grpSpPr>
          <a:xfrm>
            <a:off x="6154694" y="1565633"/>
            <a:ext cx="4623297" cy="2961938"/>
            <a:chOff x="6159005" y="1568192"/>
            <a:chExt cx="4623297" cy="2961938"/>
          </a:xfrm>
        </p:grpSpPr>
        <p:sp>
          <p:nvSpPr>
            <p:cNvPr id="8" name="Ellipse 7"/>
            <p:cNvSpPr/>
            <p:nvPr/>
          </p:nvSpPr>
          <p:spPr>
            <a:xfrm>
              <a:off x="6170866" y="2216173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9" name="Ellipse 38"/>
            <p:cNvSpPr/>
            <p:nvPr/>
          </p:nvSpPr>
          <p:spPr>
            <a:xfrm>
              <a:off x="7685133" y="1568192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0" name="Ellipse 39"/>
            <p:cNvSpPr/>
            <p:nvPr/>
          </p:nvSpPr>
          <p:spPr>
            <a:xfrm>
              <a:off x="8949683" y="1568192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Ellipse 47"/>
            <p:cNvSpPr/>
            <p:nvPr/>
          </p:nvSpPr>
          <p:spPr>
            <a:xfrm>
              <a:off x="6212229" y="4145500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6" name="Ellipse 45"/>
            <p:cNvSpPr/>
            <p:nvPr/>
          </p:nvSpPr>
          <p:spPr>
            <a:xfrm>
              <a:off x="10417778" y="3110321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7" name="Ellipse 46"/>
            <p:cNvSpPr/>
            <p:nvPr/>
          </p:nvSpPr>
          <p:spPr>
            <a:xfrm>
              <a:off x="10331472" y="4084943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9" name="Ellipse 48"/>
            <p:cNvSpPr/>
            <p:nvPr/>
          </p:nvSpPr>
          <p:spPr>
            <a:xfrm>
              <a:off x="6170866" y="3186216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" name="Ellipse 50"/>
            <p:cNvSpPr/>
            <p:nvPr/>
          </p:nvSpPr>
          <p:spPr>
            <a:xfrm>
              <a:off x="8924326" y="2745797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" name="Ellipse 51"/>
            <p:cNvSpPr/>
            <p:nvPr/>
          </p:nvSpPr>
          <p:spPr>
            <a:xfrm>
              <a:off x="7598804" y="4165606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3" name="Ellipse 52"/>
            <p:cNvSpPr/>
            <p:nvPr/>
          </p:nvSpPr>
          <p:spPr>
            <a:xfrm>
              <a:off x="9074280" y="4145500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" name="Ellipse 44"/>
            <p:cNvSpPr/>
            <p:nvPr/>
          </p:nvSpPr>
          <p:spPr>
            <a:xfrm>
              <a:off x="6159005" y="1590928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4" name="Ellipse 53"/>
            <p:cNvSpPr/>
            <p:nvPr/>
          </p:nvSpPr>
          <p:spPr>
            <a:xfrm>
              <a:off x="10353790" y="1590928"/>
              <a:ext cx="364524" cy="364524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</p:spTree>
    <p:extLst>
      <p:ext uri="{BB962C8B-B14F-4D97-AF65-F5344CB8AC3E}">
        <p14:creationId xmlns:p14="http://schemas.microsoft.com/office/powerpoint/2010/main" val="933632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3" grpId="0" animBg="1"/>
      <p:bldP spid="33" grpId="1" animBg="1"/>
      <p:bldP spid="33" grpId="2" animBg="1"/>
      <p:bldP spid="33" grpId="3" animBg="1"/>
      <p:bldP spid="33" grpId="4" animBg="1"/>
      <p:bldP spid="19" grpId="0" animBg="1"/>
      <p:bldP spid="19" grpId="1" animBg="1"/>
      <p:bldP spid="19" grpId="2" animBg="1"/>
      <p:bldP spid="19" grpId="3" animBg="1"/>
      <p:bldP spid="19" grpId="4" animBg="1"/>
      <p:bldP spid="20" grpId="0" animBg="1"/>
      <p:bldP spid="20" grpId="1" animBg="1"/>
      <p:bldP spid="20" grpId="2" animBg="1"/>
      <p:bldP spid="20" grpId="3" animBg="1"/>
      <p:bldP spid="20" grpId="4" animBg="1"/>
      <p:bldP spid="21" grpId="0" animBg="1"/>
      <p:bldP spid="21" grpId="1" animBg="1"/>
      <p:bldP spid="21" grpId="2" animBg="1"/>
      <p:bldP spid="21" grpId="3" animBg="1"/>
      <p:bldP spid="21" grpId="4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REMOVE THE BATTERY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/>
          <a:p>
            <a:r>
              <a:rPr lang="de-DE" dirty="0"/>
              <a:t>TERRA MOBILE 1551</a:t>
            </a:r>
          </a:p>
          <a:p>
            <a:r>
              <a:rPr lang="de-DE" dirty="0" err="1" smtClean="0"/>
              <a:t>Difficulty</a:t>
            </a:r>
            <a:r>
              <a:rPr lang="de-DE" dirty="0" smtClean="0"/>
              <a:t>: </a:t>
            </a:r>
            <a:r>
              <a:rPr lang="de-DE" dirty="0">
                <a:solidFill>
                  <a:srgbClr val="784D96"/>
                </a:solidFill>
                <a:sym typeface="Wingdings 2" panose="05020102010507070707" pitchFamily="18" charset="2"/>
              </a:rPr>
              <a:t></a:t>
            </a:r>
            <a:endParaRPr lang="de-DE" dirty="0">
              <a:solidFill>
                <a:srgbClr val="784D96"/>
              </a:solidFill>
            </a:endParaRP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BATTERY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8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24181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BCAA3-C96A-44FD-8008-FD7B37EC54AC}" type="slidenum">
              <a:rPr lang="de-DE" smtClean="0"/>
              <a:t>9</a:t>
            </a:fld>
            <a:endParaRPr lang="de-DE" dirty="0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 dirty="0"/>
              <a:t>REMOVE THE BATTERY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smtClean="0"/>
              <a:t>August </a:t>
            </a:r>
            <a:r>
              <a:rPr lang="de-DE" smtClean="0"/>
              <a:t>2022</a:t>
            </a:r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pPr>
              <a:buClr>
                <a:srgbClr val="FF0000"/>
              </a:buClr>
              <a:buBlip>
                <a:blip r:embed="rId2"/>
              </a:buBlip>
            </a:pPr>
            <a:r>
              <a:rPr lang="de-DE" dirty="0" err="1">
                <a:solidFill>
                  <a:srgbClr val="FF0000"/>
                </a:solidFill>
              </a:rPr>
              <a:t>Before</a:t>
            </a:r>
            <a:r>
              <a:rPr lang="de-DE" dirty="0">
                <a:solidFill>
                  <a:srgbClr val="FF0000"/>
                </a:solidFill>
              </a:rPr>
              <a:t> you </a:t>
            </a:r>
            <a:r>
              <a:rPr lang="de-DE" dirty="0" err="1" smtClean="0">
                <a:solidFill>
                  <a:srgbClr val="FF0000"/>
                </a:solidFill>
              </a:rPr>
              <a:t>start,turn</a:t>
            </a:r>
            <a:r>
              <a:rPr lang="de-DE" dirty="0" smtClean="0">
                <a:solidFill>
                  <a:srgbClr val="FF0000"/>
                </a:solidFill>
              </a:rPr>
              <a:t> </a:t>
            </a:r>
            <a:r>
              <a:rPr lang="de-DE" dirty="0">
                <a:solidFill>
                  <a:srgbClr val="FF0000"/>
                </a:solidFill>
              </a:rPr>
              <a:t>off the Notebook! and </a:t>
            </a:r>
            <a:r>
              <a:rPr lang="de-DE" dirty="0" err="1">
                <a:solidFill>
                  <a:srgbClr val="FF0000"/>
                </a:solidFill>
              </a:rPr>
              <a:t>remove</a:t>
            </a:r>
            <a:r>
              <a:rPr lang="de-DE" dirty="0">
                <a:solidFill>
                  <a:srgbClr val="FF0000"/>
                </a:solidFill>
              </a:rPr>
              <a:t> the power </a:t>
            </a:r>
            <a:r>
              <a:rPr lang="de-DE" dirty="0" err="1">
                <a:solidFill>
                  <a:srgbClr val="FF0000"/>
                </a:solidFill>
              </a:rPr>
              <a:t>supply</a:t>
            </a:r>
            <a:endParaRPr lang="de-DE" dirty="0">
              <a:solidFill>
                <a:srgbClr val="FF0000"/>
              </a:solidFill>
            </a:endParaRPr>
          </a:p>
          <a:p>
            <a:pPr lvl="0"/>
            <a:r>
              <a:rPr lang="de-DE" dirty="0" smtClean="0">
                <a:hlinkClick r:id="rId3" action="ppaction://hlinksldjump"/>
              </a:rPr>
              <a:t>Remove the </a:t>
            </a:r>
            <a:r>
              <a:rPr lang="de-DE" dirty="0" err="1">
                <a:hlinkClick r:id="rId3" action="ppaction://hlinksldjump"/>
              </a:rPr>
              <a:t>Bottom</a:t>
            </a:r>
            <a:r>
              <a:rPr lang="de-DE" dirty="0">
                <a:hlinkClick r:id="rId3" action="ppaction://hlinksldjump"/>
              </a:rPr>
              <a:t> Case</a:t>
            </a:r>
            <a:endParaRPr lang="de-DE" dirty="0"/>
          </a:p>
          <a:p>
            <a:r>
              <a:rPr lang="en-US" dirty="0"/>
              <a:t>Disconnect the cable to </a:t>
            </a:r>
            <a:r>
              <a:rPr lang="en-US"/>
              <a:t>the </a:t>
            </a:r>
            <a:r>
              <a:rPr lang="en-US" smtClean="0"/>
              <a:t>mainboard. </a:t>
            </a:r>
            <a:r>
              <a:rPr lang="en-US" dirty="0"/>
              <a:t>(</a:t>
            </a:r>
            <a:r>
              <a:rPr lang="en-US" smtClean="0"/>
              <a:t>Fig.1)</a:t>
            </a:r>
            <a:endParaRPr lang="en-US" dirty="0" smtClean="0"/>
          </a:p>
          <a:p>
            <a:r>
              <a:rPr lang="en-US" dirty="0"/>
              <a:t>Remove 3 adhesive strips using pliers, then you can remove </a:t>
            </a:r>
            <a:r>
              <a:rPr lang="en-US"/>
              <a:t>the </a:t>
            </a:r>
            <a:r>
              <a:rPr lang="en-US" smtClean="0"/>
              <a:t>battery. (Fig.2)</a:t>
            </a:r>
            <a:endParaRPr lang="de-DE" dirty="0">
              <a:solidFill>
                <a:srgbClr val="FF0000"/>
              </a:solidFill>
            </a:endParaRPr>
          </a:p>
          <a:p>
            <a:endParaRPr lang="de-DE" dirty="0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1. </a:t>
            </a:r>
            <a:r>
              <a:rPr lang="de-DE" dirty="0" err="1" smtClean="0"/>
              <a:t>Step</a:t>
            </a:r>
            <a:endParaRPr lang="de-DE" dirty="0"/>
          </a:p>
        </p:txBody>
      </p:sp>
      <p:sp>
        <p:nvSpPr>
          <p:cNvPr id="20" name="M2"/>
          <p:cNvSpPr/>
          <p:nvPr/>
        </p:nvSpPr>
        <p:spPr>
          <a:xfrm>
            <a:off x="6256764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M1"/>
          <p:cNvSpPr/>
          <p:nvPr/>
        </p:nvSpPr>
        <p:spPr>
          <a:xfrm>
            <a:off x="5141432" y="5137318"/>
            <a:ext cx="1123606" cy="774000"/>
          </a:xfrm>
          <a:prstGeom prst="rect">
            <a:avLst/>
          </a:prstGeom>
          <a:solidFill>
            <a:srgbClr val="784D96">
              <a:alpha val="7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30" name="Thumbnail 2"/>
          <p:cNvPicPr>
            <a:picLocks noGrp="1" noChangeAspect="1"/>
          </p:cNvPicPr>
          <p:nvPr>
            <p:ph type="pic" sz="quarter" idx="14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7008" y="5173770"/>
            <a:ext cx="1042824" cy="695216"/>
          </a:xfrm>
          <a:prstGeom prst="rect">
            <a:avLst/>
          </a:prstGeom>
        </p:spPr>
      </p:pic>
      <p:pic>
        <p:nvPicPr>
          <p:cNvPr id="28" name="Thumbnail 1"/>
          <p:cNvPicPr>
            <a:picLocks noGrp="1" noChangeAspect="1"/>
          </p:cNvPicPr>
          <p:nvPr>
            <p:ph type="pic" sz="quarter" idx="13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0715" y="5173770"/>
            <a:ext cx="1042824" cy="695216"/>
          </a:xfrm>
          <a:prstGeom prst="rect">
            <a:avLst/>
          </a:prstGeom>
        </p:spPr>
      </p:pic>
      <p:sp>
        <p:nvSpPr>
          <p:cNvPr id="22" name="1"/>
          <p:cNvSpPr/>
          <p:nvPr/>
        </p:nvSpPr>
        <p:spPr>
          <a:xfrm>
            <a:off x="5180715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1</a:t>
            </a:r>
            <a:endParaRPr lang="de-DE" dirty="0"/>
          </a:p>
        </p:txBody>
      </p:sp>
      <p:sp>
        <p:nvSpPr>
          <p:cNvPr id="23" name="2"/>
          <p:cNvSpPr/>
          <p:nvPr/>
        </p:nvSpPr>
        <p:spPr>
          <a:xfrm>
            <a:off x="6294817" y="5760987"/>
            <a:ext cx="108000" cy="10800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36000" tIns="36000" rIns="36000" bIns="36000" rtlCol="0" anchor="ctr"/>
          <a:lstStyle/>
          <a:p>
            <a:pPr algn="ctr"/>
            <a:r>
              <a:rPr lang="de-DE" sz="600" b="1" dirty="0"/>
              <a:t>2</a:t>
            </a:r>
            <a:endParaRPr lang="de-DE" dirty="0"/>
          </a:p>
        </p:txBody>
      </p:sp>
      <p:sp>
        <p:nvSpPr>
          <p:cNvPr id="12" name="Bildplatzhalter 11"/>
          <p:cNvSpPr>
            <a:spLocks noGrp="1"/>
          </p:cNvSpPr>
          <p:nvPr>
            <p:ph type="pic" idx="21"/>
          </p:nvPr>
        </p:nvSpPr>
        <p:spPr/>
      </p:sp>
      <p:pic>
        <p:nvPicPr>
          <p:cNvPr id="29" name="Bild 2"/>
          <p:cNvPicPr>
            <a:picLocks noGrp="1" noChangeAspect="1"/>
          </p:cNvPicPr>
          <p:nvPr>
            <p:ph type="pic" idx="18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0" y="987425"/>
            <a:ext cx="6172200" cy="4114800"/>
          </a:xfrm>
        </p:spPr>
      </p:pic>
      <p:grpSp>
        <p:nvGrpSpPr>
          <p:cNvPr id="16" name="Gruppe Klebestreifen"/>
          <p:cNvGrpSpPr/>
          <p:nvPr/>
        </p:nvGrpSpPr>
        <p:grpSpPr>
          <a:xfrm>
            <a:off x="8026400" y="1305668"/>
            <a:ext cx="2087305" cy="2093106"/>
            <a:chOff x="8026400" y="1305668"/>
            <a:chExt cx="2087305" cy="2093106"/>
          </a:xfrm>
        </p:grpSpPr>
        <p:sp>
          <p:nvSpPr>
            <p:cNvPr id="57" name="Ellipse 56"/>
            <p:cNvSpPr/>
            <p:nvPr/>
          </p:nvSpPr>
          <p:spPr>
            <a:xfrm>
              <a:off x="8026400" y="2864383"/>
              <a:ext cx="254000" cy="254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8" name="Ellipse 57"/>
            <p:cNvSpPr/>
            <p:nvPr/>
          </p:nvSpPr>
          <p:spPr>
            <a:xfrm>
              <a:off x="9385719" y="1305668"/>
              <a:ext cx="254000" cy="254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9" name="Ellipse 58"/>
            <p:cNvSpPr/>
            <p:nvPr/>
          </p:nvSpPr>
          <p:spPr>
            <a:xfrm>
              <a:off x="8736698" y="2092262"/>
              <a:ext cx="254000" cy="254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60" name="Ellipse 59" hidden="1"/>
            <p:cNvSpPr/>
            <p:nvPr/>
          </p:nvSpPr>
          <p:spPr>
            <a:xfrm>
              <a:off x="9859705" y="3144774"/>
              <a:ext cx="254000" cy="254000"/>
            </a:xfrm>
            <a:prstGeom prst="ellipse">
              <a:avLst/>
            </a:prstGeom>
            <a:noFill/>
            <a:ln w="38100">
              <a:solidFill>
                <a:srgbClr val="E63C1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7" name="Bild 1"/>
          <p:cNvPicPr>
            <a:picLocks noGrp="1" noChangeAspect="1"/>
          </p:cNvPicPr>
          <p:nvPr>
            <p:ph type="pic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844" y="995977"/>
            <a:ext cx="6146544" cy="4097696"/>
          </a:xfrm>
        </p:spPr>
      </p:pic>
    </p:spTree>
    <p:extLst>
      <p:ext uri="{BB962C8B-B14F-4D97-AF65-F5344CB8AC3E}">
        <p14:creationId xmlns:p14="http://schemas.microsoft.com/office/powerpoint/2010/main" val="93121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  <p:bldLst>
      <p:bldP spid="20" grpId="0" animBg="1"/>
      <p:bldP spid="20" grpId="1" animBg="1"/>
      <p:bldP spid="20" grpId="2" animBg="1"/>
      <p:bldP spid="21" grpId="0" animBg="1"/>
      <p:bldP spid="21" grpId="1" animBg="1"/>
      <p:bldP spid="21" grpId="2" animBg="1"/>
    </p:bldLst>
  </p:timing>
</p:sld>
</file>

<file path=ppt/theme/theme1.xml><?xml version="1.0" encoding="utf-8"?>
<a:theme xmlns:a="http://schemas.openxmlformats.org/drawingml/2006/main" name="Office">
  <a:themeElements>
    <a:clrScheme name="WORTMANN AG">
      <a:dk1>
        <a:srgbClr val="000000"/>
      </a:dk1>
      <a:lt1>
        <a:srgbClr val="FFFFFF"/>
      </a:lt1>
      <a:dk2>
        <a:srgbClr val="000000"/>
      </a:dk2>
      <a:lt2>
        <a:srgbClr val="FFFFFF"/>
      </a:lt2>
      <a:accent1>
        <a:srgbClr val="7030A0"/>
      </a:accent1>
      <a:accent2>
        <a:srgbClr val="FF0000"/>
      </a:accent2>
      <a:accent3>
        <a:srgbClr val="FF0000"/>
      </a:accent3>
      <a:accent4>
        <a:srgbClr val="FF0000"/>
      </a:accent4>
      <a:accent5>
        <a:srgbClr val="FF0000"/>
      </a:accent5>
      <a:accent6>
        <a:srgbClr val="FF0000"/>
      </a:accent6>
      <a:hlink>
        <a:srgbClr val="7030A0"/>
      </a:hlink>
      <a:folHlink>
        <a:srgbClr val="7030A0"/>
      </a:folHlink>
    </a:clrScheme>
    <a:fontScheme name="WORTMANN AG">
      <a:majorFont>
        <a:latin typeface="DIN Offc Pro"/>
        <a:ea typeface=""/>
        <a:cs typeface=""/>
      </a:majorFont>
      <a:minorFont>
        <a:latin typeface="DIN Offc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2008</Words>
  <Application>Microsoft Office PowerPoint</Application>
  <PresentationFormat>Breitbild</PresentationFormat>
  <Paragraphs>485</Paragraphs>
  <Slides>34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34</vt:i4>
      </vt:variant>
    </vt:vector>
  </HeadingPairs>
  <TitlesOfParts>
    <vt:vector size="40" baseType="lpstr">
      <vt:lpstr>Calibri</vt:lpstr>
      <vt:lpstr>Wingdings 2</vt:lpstr>
      <vt:lpstr>Wingdings</vt:lpstr>
      <vt:lpstr>DIN Offc Pro</vt:lpstr>
      <vt:lpstr>Arial</vt:lpstr>
      <vt:lpstr>Office</vt:lpstr>
      <vt:lpstr>Service Manual TERRA MOBILE 1551 TERRA MOBILE 1551P</vt:lpstr>
      <vt:lpstr>Contents</vt:lpstr>
      <vt:lpstr>SERVICE NOTES</vt:lpstr>
      <vt:lpstr>REMOVE THE KEYBOARD</vt:lpstr>
      <vt:lpstr>1. Step</vt:lpstr>
      <vt:lpstr>REMOVE THE  BOTTOM CASE</vt:lpstr>
      <vt:lpstr>1. Step</vt:lpstr>
      <vt:lpstr>REMOVE THE BATTERY</vt:lpstr>
      <vt:lpstr>1. Step</vt:lpstr>
      <vt:lpstr>REMOVE THE M.2 SSD</vt:lpstr>
      <vt:lpstr>1. Step</vt:lpstr>
      <vt:lpstr>REMOVE THE  WLAN MODULE</vt:lpstr>
      <vt:lpstr>1. Step</vt:lpstr>
      <vt:lpstr>REMOVE THE  CMOS BATTERY</vt:lpstr>
      <vt:lpstr>1. Step</vt:lpstr>
      <vt:lpstr>REMOVE THE CPU  FAN / HEATSINK</vt:lpstr>
      <vt:lpstr>1. Step</vt:lpstr>
      <vt:lpstr>REMOVE THE MAINBOARD</vt:lpstr>
      <vt:lpstr>1. Step</vt:lpstr>
      <vt:lpstr>2. Step</vt:lpstr>
      <vt:lpstr>REMOVE THE TOUCHPAD</vt:lpstr>
      <vt:lpstr>1. Step</vt:lpstr>
      <vt:lpstr>REMOVE THE TOP CASE</vt:lpstr>
      <vt:lpstr>1. Step</vt:lpstr>
      <vt:lpstr>2. Step</vt:lpstr>
      <vt:lpstr>REMOVE THE CAMERA</vt:lpstr>
      <vt:lpstr>1. Step</vt:lpstr>
      <vt:lpstr>REMOVE THE LCD PANEL</vt:lpstr>
      <vt:lpstr>1. Step</vt:lpstr>
      <vt:lpstr>2. Step</vt:lpstr>
      <vt:lpstr>3. Step</vt:lpstr>
      <vt:lpstr>Spare Parts</vt:lpstr>
      <vt:lpstr>Spare Parts TERRA MOBILE 1551</vt:lpstr>
      <vt:lpstr>Spare Parts TERRA MOBILE 1551P</vt:lpstr>
    </vt:vector>
  </TitlesOfParts>
  <Company>Wortmann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Ray Burgess</dc:creator>
  <cp:lastModifiedBy>K. Detering</cp:lastModifiedBy>
  <cp:revision>761</cp:revision>
  <cp:lastPrinted>2019-05-10T08:57:26Z</cp:lastPrinted>
  <dcterms:created xsi:type="dcterms:W3CDTF">2019-05-09T10:12:02Z</dcterms:created>
  <dcterms:modified xsi:type="dcterms:W3CDTF">2022-08-29T11:30:50Z</dcterms:modified>
</cp:coreProperties>
</file>