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4" r:id="rId2"/>
    <p:sldId id="261" r:id="rId3"/>
    <p:sldId id="291" r:id="rId4"/>
    <p:sldId id="265" r:id="rId5"/>
    <p:sldId id="325" r:id="rId6"/>
    <p:sldId id="262" r:id="rId7"/>
    <p:sldId id="327" r:id="rId8"/>
    <p:sldId id="272" r:id="rId9"/>
    <p:sldId id="347" r:id="rId10"/>
    <p:sldId id="284" r:id="rId11"/>
    <p:sldId id="329" r:id="rId12"/>
    <p:sldId id="278" r:id="rId13"/>
    <p:sldId id="332" r:id="rId14"/>
    <p:sldId id="330" r:id="rId15"/>
    <p:sldId id="333" r:id="rId16"/>
    <p:sldId id="295" r:id="rId17"/>
    <p:sldId id="334" r:id="rId18"/>
    <p:sldId id="300" r:id="rId19"/>
    <p:sldId id="335" r:id="rId20"/>
    <p:sldId id="292" r:id="rId21"/>
    <p:sldId id="337" r:id="rId22"/>
    <p:sldId id="336" r:id="rId23"/>
    <p:sldId id="338" r:id="rId24"/>
    <p:sldId id="303" r:id="rId25"/>
    <p:sldId id="339" r:id="rId26"/>
    <p:sldId id="348" r:id="rId27"/>
    <p:sldId id="308" r:id="rId28"/>
    <p:sldId id="341" r:id="rId29"/>
    <p:sldId id="342" r:id="rId30"/>
    <p:sldId id="312" r:id="rId31"/>
    <p:sldId id="343" r:id="rId32"/>
    <p:sldId id="344" r:id="rId33"/>
    <p:sldId id="317" r:id="rId34"/>
    <p:sldId id="345" r:id="rId35"/>
    <p:sldId id="324" r:id="rId36"/>
    <p:sldId id="346" r:id="rId37"/>
    <p:sldId id="349" r:id="rId38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DIN Offc Pro" panose="020B0504020101020102" pitchFamily="34" charset="0"/>
      <p:regular r:id="rId45"/>
      <p:bold r:id="rId46"/>
      <p:italic r:id="rId47"/>
      <p:boldItalic r:id="rId4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D96"/>
    <a:srgbClr val="898989"/>
    <a:srgbClr val="E63C14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8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576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27.04.2022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27.04.2022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10515599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4"/>
            <a:ext cx="6172200" cy="4881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906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" Target="../slides/slide2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 dirty="0"/>
              <a:t>April 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  <p:sldLayoutId id="214748365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7.xml"/><Relationship Id="rId18" Type="http://schemas.openxmlformats.org/officeDocument/2006/relationships/slide" Target="slide37.xml"/><Relationship Id="rId3" Type="http://schemas.openxmlformats.org/officeDocument/2006/relationships/slide" Target="slide6.xml"/><Relationship Id="rId7" Type="http://schemas.openxmlformats.org/officeDocument/2006/relationships/slide" Target="slide14.xml"/><Relationship Id="rId12" Type="http://schemas.openxmlformats.org/officeDocument/2006/relationships/slide" Target="slide24.xml"/><Relationship Id="rId17" Type="http://schemas.openxmlformats.org/officeDocument/2006/relationships/slide" Target="slide36.xml"/><Relationship Id="rId2" Type="http://schemas.openxmlformats.org/officeDocument/2006/relationships/slide" Target="slide4.xml"/><Relationship Id="rId16" Type="http://schemas.openxmlformats.org/officeDocument/2006/relationships/slide" Target="slide35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2.xml"/><Relationship Id="rId5" Type="http://schemas.openxmlformats.org/officeDocument/2006/relationships/slide" Target="slide10.xml"/><Relationship Id="rId15" Type="http://schemas.openxmlformats.org/officeDocument/2006/relationships/slide" Target="slide33.xml"/><Relationship Id="rId10" Type="http://schemas.openxmlformats.org/officeDocument/2006/relationships/slide" Target="slide20.xml"/><Relationship Id="rId19" Type="http://schemas.openxmlformats.org/officeDocument/2006/relationships/image" Target="../media/image4.png"/><Relationship Id="rId4" Type="http://schemas.openxmlformats.org/officeDocument/2006/relationships/slide" Target="slide8.xml"/><Relationship Id="rId9" Type="http://schemas.openxmlformats.org/officeDocument/2006/relationships/slide" Target="slide18.xml"/><Relationship Id="rId14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6.png"/><Relationship Id="rId7" Type="http://schemas.openxmlformats.org/officeDocument/2006/relationships/image" Target="../media/image4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8.xml"/><Relationship Id="rId7" Type="http://schemas.openxmlformats.org/officeDocument/2006/relationships/slide" Target="slide1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4.xml"/><Relationship Id="rId11" Type="http://schemas.openxmlformats.org/officeDocument/2006/relationships/image" Target="../media/image50.png"/><Relationship Id="rId5" Type="http://schemas.openxmlformats.org/officeDocument/2006/relationships/slide" Target="slide12.xml"/><Relationship Id="rId10" Type="http://schemas.openxmlformats.org/officeDocument/2006/relationships/slide" Target="slide22.xml"/><Relationship Id="rId4" Type="http://schemas.openxmlformats.org/officeDocument/2006/relationships/slide" Target="slide10.xml"/><Relationship Id="rId9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8.xml"/><Relationship Id="rId7" Type="http://schemas.openxmlformats.org/officeDocument/2006/relationships/slide" Target="slide20.xml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slide" Target="slide14.xml"/><Relationship Id="rId10" Type="http://schemas.openxmlformats.org/officeDocument/2006/relationships/image" Target="../media/image62.png"/><Relationship Id="rId4" Type="http://schemas.openxmlformats.org/officeDocument/2006/relationships/slide" Target="slide12.xml"/><Relationship Id="rId9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24692" r="-10735" b="-1714"/>
          <a:stretch/>
        </p:blipFill>
        <p:spPr/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</a:t>
            </a:r>
            <a:r>
              <a:rPr lang="de-DE" dirty="0"/>
              <a:t>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Service Manual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Manual</a:t>
            </a:r>
            <a:br>
              <a:rPr lang="de-DE" dirty="0"/>
            </a:br>
            <a:r>
              <a:rPr lang="de-DE" sz="2000" b="1" dirty="0"/>
              <a:t>TERRA MOBILE 1577</a:t>
            </a:r>
            <a:br>
              <a:rPr lang="de-DE" sz="2000" b="1" dirty="0"/>
            </a:br>
            <a:r>
              <a:rPr lang="de-DE" sz="2000" b="1" dirty="0"/>
              <a:t>TERRA </a:t>
            </a:r>
            <a:r>
              <a:rPr lang="de-DE" sz="2000" b="1"/>
              <a:t>MOBILE 1777</a:t>
            </a:r>
            <a:br>
              <a:rPr lang="de-DE" sz="2000" b="1"/>
            </a:br>
            <a:r>
              <a:rPr lang="de-DE" sz="2000" b="1"/>
              <a:t>TERRA MOBILE 1777T</a:t>
            </a:r>
            <a:br>
              <a:rPr lang="de-DE" sz="2000" b="1"/>
            </a:br>
            <a:br>
              <a:rPr lang="de-DE" sz="2000" b="1"/>
            </a:b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REMOVE THE </a:t>
            </a:r>
            <a:r>
              <a:rPr lang="de-DE" sz="5600" dirty="0">
                <a:solidFill>
                  <a:schemeClr val="accent1"/>
                </a:solidFill>
              </a:rPr>
              <a:t>RAM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en-GB" dirty="0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RAM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1472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RAM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de-DE" dirty="0">
                <a:hlinkClick r:id="rId2" action="ppaction://hlinksldjump"/>
              </a:rPr>
              <a:t>Remove the </a:t>
            </a:r>
            <a:r>
              <a:rPr lang="en-GB" dirty="0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r>
              <a:rPr lang="en-US" dirty="0"/>
              <a:t>Push the metal retaining clips outwards at the same time to release the RAM. (Fig.1).</a:t>
            </a:r>
          </a:p>
          <a:p>
            <a:r>
              <a:rPr lang="en-US" dirty="0"/>
              <a:t>Now you can easily remove the RAM. (Fig.2).</a:t>
            </a:r>
          </a:p>
          <a:p>
            <a:r>
              <a:rPr lang="en-US" dirty="0"/>
              <a:t>Repeat the process for the other module if necessary.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GB" dirty="0"/>
              <a:t>Step</a:t>
            </a:r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18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0" name="Bild 2"/>
          <p:cNvPicPr>
            <a:picLocks noGrp="1" noChangeAspect="1"/>
          </p:cNvPicPr>
          <p:nvPr>
            <p:ph type="pic" idx="2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Pfeil RAM ntnehmen"/>
          <p:cNvSpPr/>
          <p:nvPr/>
        </p:nvSpPr>
        <p:spPr>
          <a:xfrm rot="21128856">
            <a:off x="8307352" y="2628015"/>
            <a:ext cx="357510" cy="60501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6" name="Bild 1"/>
          <p:cNvPicPr>
            <a:picLocks noGrp="1" noChangeAspect="1"/>
          </p:cNvPicPr>
          <p:nvPr>
            <p:ph type="pic" idx="2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7356" r="7356" b="7356"/>
          <a:stretch/>
        </p:blipFill>
        <p:spPr/>
      </p:pic>
      <p:grpSp>
        <p:nvGrpSpPr>
          <p:cNvPr id="19" name="Gruppe Halteklammerungen"/>
          <p:cNvGrpSpPr/>
          <p:nvPr/>
        </p:nvGrpSpPr>
        <p:grpSpPr>
          <a:xfrm>
            <a:off x="7155726" y="3609474"/>
            <a:ext cx="2249531" cy="336884"/>
            <a:chOff x="7155726" y="3609474"/>
            <a:chExt cx="2249531" cy="336884"/>
          </a:xfrm>
        </p:grpSpPr>
        <p:sp>
          <p:nvSpPr>
            <p:cNvPr id="18" name="Pfeil nach rechts 17"/>
            <p:cNvSpPr/>
            <p:nvPr/>
          </p:nvSpPr>
          <p:spPr>
            <a:xfrm>
              <a:off x="8786490" y="3609474"/>
              <a:ext cx="618767" cy="33688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" name="Pfeil nach rechts 36"/>
            <p:cNvSpPr/>
            <p:nvPr/>
          </p:nvSpPr>
          <p:spPr>
            <a:xfrm rot="10800000">
              <a:off x="7155726" y="3609474"/>
              <a:ext cx="618767" cy="33688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pic>
        <p:nvPicPr>
          <p:cNvPr id="17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9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7" grpId="0" animBg="1"/>
      <p:bldP spid="7" grpId="1" animBg="1"/>
      <p:bldP spid="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REMOVE THE HDD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en-GB" dirty="0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HDD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9113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HDD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</a:t>
            </a:r>
            <a:r>
              <a:rPr lang="en-GB" u="sng" dirty="0">
                <a:solidFill>
                  <a:schemeClr val="accent1"/>
                </a:solidFill>
                <a:hlinkClick r:id="rId2" action="ppaction://hlinksldjump"/>
              </a:rPr>
              <a:t>Bottom</a:t>
            </a:r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 Case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en-US" dirty="0"/>
              <a:t>Loosen the screw.(Fig.1).</a:t>
            </a:r>
          </a:p>
          <a:p>
            <a:r>
              <a:rPr lang="en-US" dirty="0"/>
              <a:t>Now you can remove the HDD.      (Fig. 2).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GB" dirty="0"/>
              <a:t>Step</a:t>
            </a:r>
          </a:p>
        </p:txBody>
      </p:sp>
      <p:sp>
        <p:nvSpPr>
          <p:cNvPr id="1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7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4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Pfeil HDD ntnehmen"/>
          <p:cNvSpPr/>
          <p:nvPr/>
        </p:nvSpPr>
        <p:spPr>
          <a:xfrm rot="5400000">
            <a:off x="8734353" y="1993016"/>
            <a:ext cx="357510" cy="60501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Schraube HDD"/>
          <p:cNvSpPr/>
          <p:nvPr/>
        </p:nvSpPr>
        <p:spPr>
          <a:xfrm flipV="1">
            <a:off x="6510195" y="2771521"/>
            <a:ext cx="297800" cy="297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380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5" grpId="0" animBg="1"/>
      <p:bldP spid="25" grpId="1" animBg="1"/>
      <p:bldP spid="25" grpId="2" animBg="1"/>
      <p:bldP spid="23" grpId="0" animBg="1"/>
      <p:bldP spid="23" grpId="1" animBg="1"/>
      <p:bldP spid="2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REMOVE THE M.2 SSD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en-GB" dirty="0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M.2 SSD 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439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M.2 SSD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</a:rPr>
              <a:t>Remove the </a:t>
            </a:r>
            <a:r>
              <a:rPr lang="en-GB" u="sng" dirty="0">
                <a:solidFill>
                  <a:schemeClr val="accent1"/>
                </a:solidFill>
              </a:rPr>
              <a:t>Bottom</a:t>
            </a:r>
            <a:r>
              <a:rPr lang="de-DE" u="sng" dirty="0">
                <a:solidFill>
                  <a:schemeClr val="accent1"/>
                </a:solidFill>
              </a:rPr>
              <a:t> Case</a:t>
            </a:r>
          </a:p>
          <a:p>
            <a:r>
              <a:rPr lang="en-US" dirty="0"/>
              <a:t>Loosen the screw. (Fig.1).</a:t>
            </a:r>
          </a:p>
          <a:p>
            <a:r>
              <a:rPr lang="en-US" dirty="0"/>
              <a:t>Now you can remove the M.2 SSD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GB" dirty="0"/>
              <a:t>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16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Schraube SSD"/>
          <p:cNvSpPr/>
          <p:nvPr/>
        </p:nvSpPr>
        <p:spPr>
          <a:xfrm flipV="1">
            <a:off x="8765257" y="3039654"/>
            <a:ext cx="297800" cy="297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3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REMOVE THE </a:t>
            </a:r>
            <a:r>
              <a:rPr lang="de-DE" sz="5600" dirty="0">
                <a:solidFill>
                  <a:schemeClr val="accent1"/>
                </a:solidFill>
              </a:rPr>
              <a:t>WLAN MODULE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WLAN MODULE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605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WLAN MODULE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u="sng">
                <a:solidFill>
                  <a:schemeClr val="accent1"/>
                </a:solidFill>
                <a:hlinkClick r:id="rId2" action="ppaction://hlinksldjump"/>
              </a:rPr>
              <a:t>Remove</a:t>
            </a:r>
            <a:r>
              <a:rPr lang="de-DE" u="sng">
                <a:solidFill>
                  <a:schemeClr val="accent1"/>
                </a:solidFill>
              </a:rPr>
              <a:t> the </a:t>
            </a:r>
            <a:r>
              <a:rPr lang="en-GB" u="sng">
                <a:solidFill>
                  <a:schemeClr val="accent1"/>
                </a:solidFill>
              </a:rPr>
              <a:t>Bottom</a:t>
            </a:r>
            <a:r>
              <a:rPr lang="de-DE" u="sng">
                <a:solidFill>
                  <a:schemeClr val="accent1"/>
                </a:solidFill>
              </a:rPr>
              <a:t> Case</a:t>
            </a:r>
          </a:p>
          <a:p>
            <a:r>
              <a:rPr lang="en-US"/>
              <a:t>First </a:t>
            </a:r>
            <a:r>
              <a:rPr lang="en-US" dirty="0"/>
              <a:t>remove the adhesive strips </a:t>
            </a:r>
          </a:p>
          <a:p>
            <a:r>
              <a:rPr lang="en-US" dirty="0"/>
              <a:t>Carefully remove the two antenna plugs.</a:t>
            </a:r>
          </a:p>
          <a:p>
            <a:r>
              <a:rPr lang="en-US" dirty="0"/>
              <a:t>Loosen the screw, now the module can be removed</a:t>
            </a:r>
            <a:endParaRPr lang="de-DE" dirty="0"/>
          </a:p>
          <a:p>
            <a:r>
              <a:rPr lang="en-US" dirty="0"/>
              <a:t>The transparent cable is AUX, the  white cable is MAIN.</a:t>
            </a:r>
          </a:p>
          <a:p>
            <a:r>
              <a:rPr lang="en-US" dirty="0"/>
              <a:t>If necessary, renew the adhesive strip.</a:t>
            </a:r>
          </a:p>
          <a:p>
            <a:r>
              <a:rPr lang="en-US" dirty="0"/>
              <a:t>The antenna connectors do not have to be disconnected for mainboard replacement.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16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Ellipse 17"/>
          <p:cNvSpPr/>
          <p:nvPr/>
        </p:nvSpPr>
        <p:spPr>
          <a:xfrm>
            <a:off x="6930188" y="3011331"/>
            <a:ext cx="804397" cy="8043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424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REMOVE THE </a:t>
            </a:r>
            <a:r>
              <a:rPr lang="de-DE" sz="5600" dirty="0">
                <a:solidFill>
                  <a:schemeClr val="accent1"/>
                </a:solidFill>
              </a:rPr>
              <a:t>CMOS BATTERY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CMOS BATTERY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4236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CMOS BATTERY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>
                <a:solidFill>
                  <a:schemeClr val="accent1"/>
                </a:solidFill>
                <a:hlinkClick r:id="rId2" action="ppaction://hlinksldjump"/>
              </a:rPr>
              <a:t>Remove</a:t>
            </a:r>
            <a:r>
              <a:rPr lang="de-DE" u="sng">
                <a:solidFill>
                  <a:schemeClr val="accent1"/>
                </a:solidFill>
              </a:rPr>
              <a:t> the </a:t>
            </a:r>
            <a:r>
              <a:rPr lang="en-GB" u="sng">
                <a:solidFill>
                  <a:schemeClr val="accent1"/>
                </a:solidFill>
              </a:rPr>
              <a:t>Bottom</a:t>
            </a:r>
            <a:r>
              <a:rPr lang="de-DE" u="sng">
                <a:solidFill>
                  <a:schemeClr val="accent1"/>
                </a:solidFill>
              </a:rPr>
              <a:t> Case</a:t>
            </a:r>
          </a:p>
          <a:p>
            <a:r>
              <a:rPr lang="de-DE"/>
              <a:t>Carefully </a:t>
            </a:r>
            <a:r>
              <a:rPr lang="de-DE" dirty="0"/>
              <a:t>unplug the connector </a:t>
            </a:r>
          </a:p>
          <a:p>
            <a:r>
              <a:rPr lang="en-US" dirty="0"/>
              <a:t>Now you can remove the battery</a:t>
            </a:r>
            <a:endParaRPr lang="de-DE" dirty="0"/>
          </a:p>
          <a:p>
            <a:r>
              <a:rPr lang="en-US" dirty="0"/>
              <a:t>The new CMOS battery must be fixed in position with an adhesive strip.</a:t>
            </a:r>
          </a:p>
          <a:p>
            <a:r>
              <a:rPr lang="en-US" dirty="0"/>
              <a:t>When starting up, the notebook switches off twice by itself,</a:t>
            </a:r>
            <a:r>
              <a:rPr lang="en-US" dirty="0">
                <a:solidFill>
                  <a:schemeClr val="accent2"/>
                </a:solidFill>
              </a:rPr>
              <a:t>(this is normal )</a:t>
            </a:r>
          </a:p>
          <a:p>
            <a:r>
              <a:rPr lang="en-US" dirty="0"/>
              <a:t>Confirm the "CMOS Message when the system restarts. </a:t>
            </a:r>
            <a:r>
              <a:rPr lang="de-DE" dirty="0"/>
              <a:t>Make sure you reset your BIOS/UEFI Settings,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16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Ellipse 17"/>
          <p:cNvSpPr/>
          <p:nvPr/>
        </p:nvSpPr>
        <p:spPr>
          <a:xfrm>
            <a:off x="7576457" y="2138183"/>
            <a:ext cx="567774" cy="5677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616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266"/>
            <a:ext cx="10515600" cy="1325563"/>
          </a:xfrm>
        </p:spPr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401292"/>
            <a:ext cx="5181600" cy="4351338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2" action="ppaction://hlinksldjump"/>
              </a:rPr>
              <a:t>Remove the Battery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3" action="ppaction://hlinksldjump"/>
              </a:rPr>
              <a:t>Remove the Keyboard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4" action="ppaction://hlinksldjump"/>
              </a:rPr>
              <a:t>Remove the Bottom Case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5" action="ppaction://hlinksldjump"/>
              </a:rPr>
              <a:t>Remove the RAM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6" action="ppaction://hlinksldjump"/>
              </a:rPr>
              <a:t>Remove the HDD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7" action="ppaction://hlinksldjump"/>
              </a:rPr>
              <a:t>Remove the M.2 SSD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8" action="ppaction://hlinksldjump"/>
              </a:rPr>
              <a:t>Remove the WLAN Module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9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9" action="ppaction://hlinksldjump"/>
              </a:rPr>
              <a:t>CMOS Battery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u="sng" dirty="0">
              <a:solidFill>
                <a:schemeClr val="accent1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406430"/>
            <a:ext cx="5181600" cy="4351338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0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10" action="ppaction://hlinksldjump"/>
              </a:rPr>
              <a:t>GPU Fan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1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11" action="ppaction://hlinksldjump"/>
              </a:rPr>
              <a:t>CPU Fan / Heatsink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2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12" action="ppaction://hlinksldjump"/>
              </a:rPr>
              <a:t>Mainboard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3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13" action="ppaction://hlinksldjump"/>
              </a:rPr>
              <a:t>Top Case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4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14" action="ppaction://hlinksldjump"/>
              </a:rPr>
              <a:t>LCD Display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5" action="ppaction://hlinksldjump"/>
              </a:rPr>
              <a:t>Remove the LCD Back Cover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6" action="ppaction://hlinksldjump"/>
              </a:rPr>
              <a:t>Spare parts List 1577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7" action="ppaction://hlinksldjump"/>
              </a:rPr>
              <a:t>Spare parts </a:t>
            </a:r>
            <a:r>
              <a:rPr lang="de-DE" sz="2000">
                <a:solidFill>
                  <a:srgbClr val="784D96"/>
                </a:solidFill>
                <a:hlinkClick r:id="rId17" action="ppaction://hlinksldjump"/>
              </a:rPr>
              <a:t>List 1777</a:t>
            </a:r>
            <a:endParaRPr lang="de-DE" sz="200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>
                <a:solidFill>
                  <a:srgbClr val="784D96"/>
                </a:solidFill>
                <a:hlinkClick r:id="rId18" action="ppaction://hlinksldjump"/>
              </a:rPr>
              <a:t>Spare parts List 1777T</a:t>
            </a: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1" y="5502769"/>
            <a:ext cx="914402" cy="6035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4" y="5502769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REMOVE THE </a:t>
            </a:r>
            <a:r>
              <a:rPr lang="de-DE" sz="5600" dirty="0">
                <a:solidFill>
                  <a:schemeClr val="accent1"/>
                </a:solidFill>
              </a:rPr>
              <a:t>GPU FAN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GPU FAN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6759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GPU FAN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>
                <a:solidFill>
                  <a:schemeClr val="accent1"/>
                </a:solidFill>
                <a:hlinkClick r:id="rId2" action="ppaction://hlinksldjump"/>
              </a:rPr>
              <a:t>Remove</a:t>
            </a:r>
            <a:r>
              <a:rPr lang="de-DE" u="sng">
                <a:solidFill>
                  <a:schemeClr val="accent1"/>
                </a:solidFill>
              </a:rPr>
              <a:t> the </a:t>
            </a:r>
            <a:r>
              <a:rPr lang="en-GB" u="sng">
                <a:solidFill>
                  <a:schemeClr val="accent1"/>
                </a:solidFill>
              </a:rPr>
              <a:t>Bottom</a:t>
            </a:r>
            <a:r>
              <a:rPr lang="de-DE" u="sng">
                <a:solidFill>
                  <a:schemeClr val="accent1"/>
                </a:solidFill>
              </a:rPr>
              <a:t> Case</a:t>
            </a:r>
          </a:p>
          <a:p>
            <a:r>
              <a:rPr lang="en-US"/>
              <a:t>Carefully </a:t>
            </a:r>
            <a:r>
              <a:rPr lang="en-US" dirty="0"/>
              <a:t>loosen the cable.(Fig.1).</a:t>
            </a:r>
          </a:p>
          <a:p>
            <a:r>
              <a:rPr lang="en-US" dirty="0"/>
              <a:t>Remove the 3 screws.(Fig. 2).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4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0" name="Gruppe Schrauben"/>
          <p:cNvGrpSpPr/>
          <p:nvPr/>
        </p:nvGrpSpPr>
        <p:grpSpPr>
          <a:xfrm>
            <a:off x="7026442" y="2115510"/>
            <a:ext cx="2039674" cy="1888420"/>
            <a:chOff x="7026442" y="2115510"/>
            <a:chExt cx="2039674" cy="1888420"/>
          </a:xfrm>
        </p:grpSpPr>
        <p:sp>
          <p:nvSpPr>
            <p:cNvPr id="27" name="Schraube"/>
            <p:cNvSpPr/>
            <p:nvPr/>
          </p:nvSpPr>
          <p:spPr>
            <a:xfrm>
              <a:off x="7026442" y="2246139"/>
              <a:ext cx="362128" cy="3621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Schraube"/>
            <p:cNvSpPr/>
            <p:nvPr/>
          </p:nvSpPr>
          <p:spPr>
            <a:xfrm>
              <a:off x="8703988" y="2115510"/>
              <a:ext cx="362128" cy="3621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Schraube"/>
            <p:cNvSpPr/>
            <p:nvPr/>
          </p:nvSpPr>
          <p:spPr>
            <a:xfrm>
              <a:off x="8614611" y="3641802"/>
              <a:ext cx="362128" cy="3621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Kreis stecker lösen"/>
          <p:cNvSpPr/>
          <p:nvPr/>
        </p:nvSpPr>
        <p:spPr>
          <a:xfrm>
            <a:off x="8477386" y="2693306"/>
            <a:ext cx="661786" cy="661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31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REMOVE THE </a:t>
            </a:r>
            <a:r>
              <a:rPr lang="de-DE" sz="5600" dirty="0">
                <a:solidFill>
                  <a:schemeClr val="accent1"/>
                </a:solidFill>
              </a:rPr>
              <a:t>CPU </a:t>
            </a:r>
            <a:br>
              <a:rPr lang="de-DE" sz="5600" dirty="0">
                <a:solidFill>
                  <a:schemeClr val="accent1"/>
                </a:solidFill>
              </a:rPr>
            </a:br>
            <a:r>
              <a:rPr lang="de-DE" sz="5600" dirty="0">
                <a:solidFill>
                  <a:schemeClr val="accent1"/>
                </a:solidFill>
              </a:rPr>
              <a:t>FAN / HEATSINK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CPU FAN / HEATSINK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199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CPU FAN / HEATSINK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>
                <a:solidFill>
                  <a:schemeClr val="accent1"/>
                </a:solidFill>
                <a:hlinkClick r:id="rId2" action="ppaction://hlinksldjump"/>
              </a:rPr>
              <a:t>Remove</a:t>
            </a:r>
            <a:r>
              <a:rPr lang="de-DE" u="sng">
                <a:solidFill>
                  <a:schemeClr val="accent1"/>
                </a:solidFill>
              </a:rPr>
              <a:t> the </a:t>
            </a:r>
            <a:r>
              <a:rPr lang="en-GB" u="sng">
                <a:solidFill>
                  <a:schemeClr val="accent1"/>
                </a:solidFill>
              </a:rPr>
              <a:t>Bottom</a:t>
            </a:r>
            <a:r>
              <a:rPr lang="de-DE" u="sng">
                <a:solidFill>
                  <a:schemeClr val="accent1"/>
                </a:solidFill>
              </a:rPr>
              <a:t> Case</a:t>
            </a:r>
          </a:p>
          <a:p>
            <a:r>
              <a:rPr lang="en-US"/>
              <a:t>Loosen </a:t>
            </a:r>
            <a:r>
              <a:rPr lang="en-US" dirty="0"/>
              <a:t>the 3 screws from the fan. (Fig.1)</a:t>
            </a:r>
          </a:p>
          <a:p>
            <a:r>
              <a:rPr lang="en-US" dirty="0"/>
              <a:t>Loosen the 8 screws on the mainboard. (Fig. 2).</a:t>
            </a:r>
          </a:p>
          <a:p>
            <a:r>
              <a:rPr lang="en-US" dirty="0"/>
              <a:t>Disconnect the cable. (Fig.3).</a:t>
            </a:r>
            <a:endParaRPr lang="de-DE" dirty="0"/>
          </a:p>
          <a:p>
            <a:pPr>
              <a:buBlip>
                <a:blip r:embed="rId3"/>
              </a:buBlip>
            </a:pPr>
            <a:r>
              <a:rPr lang="en-US" dirty="0"/>
              <a:t>Remove the protective film from the new heatsink.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7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6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44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8408" r="8408" b="8408"/>
          <a:stretch/>
        </p:blipFill>
        <p:spPr/>
      </p:pic>
      <p:sp>
        <p:nvSpPr>
          <p:cNvPr id="45" name="Kabel Lüfter"/>
          <p:cNvSpPr/>
          <p:nvPr/>
        </p:nvSpPr>
        <p:spPr>
          <a:xfrm>
            <a:off x="7562849" y="2977363"/>
            <a:ext cx="458739" cy="458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2" name="Gruppe Schrauben Kühlkörper"/>
          <p:cNvGrpSpPr/>
          <p:nvPr/>
        </p:nvGrpSpPr>
        <p:grpSpPr>
          <a:xfrm>
            <a:off x="7369179" y="2486048"/>
            <a:ext cx="1903253" cy="1241402"/>
            <a:chOff x="7369179" y="2486048"/>
            <a:chExt cx="1903253" cy="1241402"/>
          </a:xfrm>
        </p:grpSpPr>
        <p:sp>
          <p:nvSpPr>
            <p:cNvPr id="30" name="Schraube"/>
            <p:cNvSpPr/>
            <p:nvPr/>
          </p:nvSpPr>
          <p:spPr>
            <a:xfrm>
              <a:off x="7369179" y="32353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Schraube"/>
            <p:cNvSpPr/>
            <p:nvPr/>
          </p:nvSpPr>
          <p:spPr>
            <a:xfrm>
              <a:off x="8131198" y="32607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Schraube"/>
            <p:cNvSpPr/>
            <p:nvPr/>
          </p:nvSpPr>
          <p:spPr>
            <a:xfrm>
              <a:off x="7375548" y="24860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Schraube"/>
            <p:cNvSpPr/>
            <p:nvPr/>
          </p:nvSpPr>
          <p:spPr>
            <a:xfrm>
              <a:off x="8143898" y="24860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Schraube"/>
            <p:cNvSpPr/>
            <p:nvPr/>
          </p:nvSpPr>
          <p:spPr>
            <a:xfrm>
              <a:off x="8550298" y="35020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Schraube"/>
            <p:cNvSpPr/>
            <p:nvPr/>
          </p:nvSpPr>
          <p:spPr>
            <a:xfrm>
              <a:off x="9047030" y="35020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Schraube"/>
            <p:cNvSpPr/>
            <p:nvPr/>
          </p:nvSpPr>
          <p:spPr>
            <a:xfrm>
              <a:off x="9047030" y="2627347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Schraube"/>
            <p:cNvSpPr/>
            <p:nvPr/>
          </p:nvSpPr>
          <p:spPr>
            <a:xfrm>
              <a:off x="8540003" y="2627347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20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28" name="Schrauben Lüfter"/>
          <p:cNvGrpSpPr/>
          <p:nvPr/>
        </p:nvGrpSpPr>
        <p:grpSpPr>
          <a:xfrm>
            <a:off x="7729608" y="2710703"/>
            <a:ext cx="1065142" cy="1547742"/>
            <a:chOff x="7729608" y="2710703"/>
            <a:chExt cx="1065142" cy="1547742"/>
          </a:xfrm>
        </p:grpSpPr>
        <p:sp>
          <p:nvSpPr>
            <p:cNvPr id="22" name="Schraube"/>
            <p:cNvSpPr/>
            <p:nvPr/>
          </p:nvSpPr>
          <p:spPr>
            <a:xfrm>
              <a:off x="8510658" y="2710703"/>
              <a:ext cx="284092" cy="2840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Schraube"/>
            <p:cNvSpPr/>
            <p:nvPr/>
          </p:nvSpPr>
          <p:spPr>
            <a:xfrm>
              <a:off x="7729608" y="2805953"/>
              <a:ext cx="284092" cy="2840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Schraube"/>
            <p:cNvSpPr/>
            <p:nvPr/>
          </p:nvSpPr>
          <p:spPr>
            <a:xfrm>
              <a:off x="8018533" y="3974353"/>
              <a:ext cx="284092" cy="2840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0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1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52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93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8" grpId="0" animBg="1"/>
      <p:bldP spid="48" grpId="1" animBg="1"/>
      <p:bldP spid="48" grpId="2" animBg="1"/>
      <p:bldP spid="48" grpId="4" animBg="1"/>
      <p:bldP spid="49" grpId="0" animBg="1"/>
      <p:bldP spid="49" grpId="1" animBg="1"/>
      <p:bldP spid="49" grpId="2" animBg="1"/>
      <p:bldP spid="49" grpId="4" animBg="1"/>
      <p:bldP spid="45" grpId="0" animBg="1"/>
      <p:bldP spid="45" grpId="1" animBg="1"/>
      <p:bldP spid="45" grpId="2" animBg="1"/>
      <p:bldP spid="45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REMOVE THE </a:t>
            </a:r>
            <a:r>
              <a:rPr lang="de-DE" sz="5600" dirty="0">
                <a:solidFill>
                  <a:schemeClr val="accent1"/>
                </a:solidFill>
              </a:rPr>
              <a:t>MAINBOARD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MAINBOARD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712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MAINBOARD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</a:rPr>
              <a:t>Remove </a:t>
            </a:r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the</a:t>
            </a:r>
            <a:r>
              <a:rPr lang="de-DE" u="sng" dirty="0">
                <a:solidFill>
                  <a:schemeClr val="accent1"/>
                </a:solidFill>
              </a:rPr>
              <a:t> Keyboard </a:t>
            </a:r>
          </a:p>
          <a:p>
            <a:r>
              <a:rPr lang="de-DE" u="sng">
                <a:solidFill>
                  <a:schemeClr val="accent1"/>
                </a:solidFill>
                <a:hlinkClick r:id="rId3" action="ppaction://hlinksldjump"/>
              </a:rPr>
              <a:t>Remove</a:t>
            </a:r>
            <a:r>
              <a:rPr lang="de-DE" u="sng">
                <a:solidFill>
                  <a:schemeClr val="accent1"/>
                </a:solidFill>
              </a:rPr>
              <a:t> the </a:t>
            </a:r>
            <a:r>
              <a:rPr lang="en-GB" u="sng">
                <a:solidFill>
                  <a:schemeClr val="accent1"/>
                </a:solidFill>
              </a:rPr>
              <a:t>Bottom</a:t>
            </a:r>
            <a:r>
              <a:rPr lang="de-DE" u="sng">
                <a:solidFill>
                  <a:schemeClr val="accent1"/>
                </a:solidFill>
              </a:rPr>
              <a:t> Case</a:t>
            </a:r>
          </a:p>
          <a:p>
            <a:r>
              <a:rPr lang="de-DE" u="sng">
                <a:solidFill>
                  <a:schemeClr val="accent1"/>
                </a:solidFill>
                <a:hlinkClick r:id="rId4" action="ppaction://hlinksldjump"/>
              </a:rPr>
              <a:t>Remove </a:t>
            </a:r>
            <a:r>
              <a:rPr lang="de-DE" u="sng" dirty="0">
                <a:solidFill>
                  <a:schemeClr val="accent1"/>
                </a:solidFill>
                <a:hlinkClick r:id="rId4" action="ppaction://hlinksldjump"/>
              </a:rPr>
              <a:t>the RAM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5" action="ppaction://hlinksldjump"/>
              </a:rPr>
              <a:t>Remove the HDD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6" action="ppaction://hlinksldjump"/>
              </a:rPr>
              <a:t>Remove the M.2 SSD 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7" action="ppaction://hlinksldjump"/>
              </a:rPr>
              <a:t>Remove the WLAN Module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8" action="ppaction://hlinksldjump"/>
              </a:rPr>
              <a:t>Remove the CMOS Battery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9" action="ppaction://hlinksldjump"/>
              </a:rPr>
              <a:t>Remove the GPU Fan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10" action="ppaction://hlinksldjump"/>
              </a:rPr>
              <a:t>Remove the CPU Fan / Heatsink </a:t>
            </a:r>
            <a:endParaRPr lang="de-DE" u="sng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9"/>
          <p:cNvPicPr>
            <a:picLocks noGrp="1" noChangeAspect="1"/>
          </p:cNvPicPr>
          <p:nvPr>
            <p:ph type="pic" idx="1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22072" r="15243" b="-1712"/>
          <a:stretch/>
        </p:blipFill>
        <p:spPr/>
      </p:pic>
    </p:spTree>
    <p:extLst>
      <p:ext uri="{BB962C8B-B14F-4D97-AF65-F5344CB8AC3E}">
        <p14:creationId xmlns:p14="http://schemas.microsoft.com/office/powerpoint/2010/main" val="4044039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6" y="2057400"/>
            <a:ext cx="4147253" cy="3811588"/>
          </a:xfrm>
        </p:spPr>
        <p:txBody>
          <a:bodyPr/>
          <a:lstStyle/>
          <a:p>
            <a:r>
              <a:rPr lang="en-US" dirty="0"/>
              <a:t>Disconnect the cable under the keyboard (Fig.1).</a:t>
            </a:r>
          </a:p>
          <a:p>
            <a:r>
              <a:rPr lang="en-US" dirty="0"/>
              <a:t>Disconnect </a:t>
            </a:r>
            <a:r>
              <a:rPr lang="en-US"/>
              <a:t>the 5 </a:t>
            </a:r>
            <a:r>
              <a:rPr lang="en-US" dirty="0"/>
              <a:t>cables. (Fig.2).</a:t>
            </a:r>
          </a:p>
          <a:p>
            <a:r>
              <a:rPr lang="en-US" b="1" u="sng" dirty="0"/>
              <a:t>1777: </a:t>
            </a:r>
            <a:r>
              <a:rPr lang="en-US" u="sng" dirty="0"/>
              <a:t>Remove 7 screws from the mainboard .(Fig.3).</a:t>
            </a:r>
          </a:p>
          <a:p>
            <a:r>
              <a:rPr lang="de-DE" b="1" u="sng" dirty="0"/>
              <a:t>1577: </a:t>
            </a:r>
            <a:r>
              <a:rPr lang="en-US" u="sng" dirty="0"/>
              <a:t>Remove 8 screws from the mainboard. (Fig.4).</a:t>
            </a:r>
          </a:p>
          <a:p>
            <a:r>
              <a:rPr lang="en-US" dirty="0"/>
              <a:t>Now carefully lift up the mainboard and disconnect the flat ribbon cable.(Fig.5).</a:t>
            </a:r>
          </a:p>
          <a:p>
            <a:pPr>
              <a:buBlip>
                <a:blip r:embed="rId2"/>
              </a:buBlip>
            </a:pPr>
            <a:r>
              <a:rPr lang="de-DE" b="1" u="sng"/>
              <a:t>1777T: </a:t>
            </a:r>
            <a:r>
              <a:rPr lang="en-US"/>
              <a:t>The cable under the keyboard is on the left-hand side (Fig. 6), otherwise like 1777</a:t>
            </a:r>
            <a:endParaRPr lang="de-DE" b="1" u="sng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75" name="M6"/>
          <p:cNvSpPr/>
          <p:nvPr/>
        </p:nvSpPr>
        <p:spPr>
          <a:xfrm>
            <a:off x="1073228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M5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6" name="Thumbnail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33446" r="17145" b="7472"/>
          <a:stretch/>
        </p:blipFill>
        <p:spPr>
          <a:xfrm>
            <a:off x="10761785" y="5173770"/>
            <a:ext cx="1043353" cy="69521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</p:pic>
      <p:pic>
        <p:nvPicPr>
          <p:cNvPr id="59" name="Thumbnail 5"/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7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4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0" name="Bild 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30752" r="19848" b="9347"/>
          <a:stretch/>
        </p:blipFill>
        <p:spPr>
          <a:xfrm>
            <a:off x="5398534" y="987425"/>
            <a:ext cx="5739344" cy="411480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77" name="Ellipse 76"/>
          <p:cNvSpPr/>
          <p:nvPr/>
        </p:nvSpPr>
        <p:spPr>
          <a:xfrm>
            <a:off x="7094306" y="2478088"/>
            <a:ext cx="354012" cy="3540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8" name="Bild 5"/>
          <p:cNvPicPr>
            <a:picLocks noGrp="1" noChangeAspect="1"/>
          </p:cNvPicPr>
          <p:nvPr>
            <p:ph type="pic" idx="2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1" name="Flachbandkabel_Mainboard"/>
          <p:cNvSpPr/>
          <p:nvPr/>
        </p:nvSpPr>
        <p:spPr>
          <a:xfrm>
            <a:off x="8731250" y="2927350"/>
            <a:ext cx="558800" cy="55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9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t="8849" r="3803" b="2319"/>
          <a:stretch/>
        </p:blipFill>
        <p:spPr/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62" name="Gruppe Schrauben MB 1577"/>
          <p:cNvGrpSpPr/>
          <p:nvPr/>
        </p:nvGrpSpPr>
        <p:grpSpPr>
          <a:xfrm>
            <a:off x="5675482" y="1243012"/>
            <a:ext cx="3833643" cy="3121025"/>
            <a:chOff x="5675482" y="1243012"/>
            <a:chExt cx="3833643" cy="3121025"/>
          </a:xfrm>
        </p:grpSpPr>
        <p:sp>
          <p:nvSpPr>
            <p:cNvPr id="50" name="Ellipse 49"/>
            <p:cNvSpPr/>
            <p:nvPr/>
          </p:nvSpPr>
          <p:spPr>
            <a:xfrm>
              <a:off x="5675482" y="3828159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7559675" y="4125912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9258300" y="3195637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9271000" y="4125912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7112000" y="1243012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7016750" y="2351087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5680075" y="2636837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Ellipse 72"/>
            <p:cNvSpPr/>
            <p:nvPr/>
          </p:nvSpPr>
          <p:spPr>
            <a:xfrm>
              <a:off x="9258300" y="1900237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2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9154" r="5531" b="1908"/>
          <a:stretch/>
        </p:blipFill>
        <p:spPr/>
      </p:pic>
      <p:grpSp>
        <p:nvGrpSpPr>
          <p:cNvPr id="9" name="Gruppe Schrauben MB 1777"/>
          <p:cNvGrpSpPr/>
          <p:nvPr/>
        </p:nvGrpSpPr>
        <p:grpSpPr>
          <a:xfrm>
            <a:off x="5572125" y="1358900"/>
            <a:ext cx="3600450" cy="2727325"/>
            <a:chOff x="5572125" y="1358900"/>
            <a:chExt cx="3600450" cy="2727325"/>
          </a:xfrm>
        </p:grpSpPr>
        <p:sp>
          <p:nvSpPr>
            <p:cNvPr id="74" name="Ellipse 73"/>
            <p:cNvSpPr/>
            <p:nvPr/>
          </p:nvSpPr>
          <p:spPr>
            <a:xfrm>
              <a:off x="8934450" y="1765866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5575300" y="2466975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5572125" y="3571875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7334250" y="3848100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8891587" y="3828160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6823075" y="2187575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7845425" y="1358900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Kabel Mainboard"/>
          <p:cNvGrpSpPr/>
          <p:nvPr/>
        </p:nvGrpSpPr>
        <p:grpSpPr>
          <a:xfrm>
            <a:off x="7017544" y="1405731"/>
            <a:ext cx="2170112" cy="2620962"/>
            <a:chOff x="7017544" y="1405731"/>
            <a:chExt cx="2170112" cy="2620962"/>
          </a:xfrm>
        </p:grpSpPr>
        <p:sp>
          <p:nvSpPr>
            <p:cNvPr id="36" name="Ellipse 35"/>
            <p:cNvSpPr/>
            <p:nvPr/>
          </p:nvSpPr>
          <p:spPr>
            <a:xfrm rot="540756">
              <a:off x="7377934" y="3672681"/>
              <a:ext cx="533372" cy="3540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8833644" y="1853406"/>
              <a:ext cx="354012" cy="3540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7017544" y="1405731"/>
              <a:ext cx="354012" cy="3540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1"/>
          <p:cNvPicPr>
            <a:picLocks noGrp="1" noChangeAspect="1"/>
          </p:cNvPicPr>
          <p:nvPr>
            <p:ph type="pic" idx="1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30" name="Kreis Kabel Tastatur"/>
          <p:cNvSpPr/>
          <p:nvPr/>
        </p:nvSpPr>
        <p:spPr>
          <a:xfrm>
            <a:off x="8263977" y="2880139"/>
            <a:ext cx="508188" cy="508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69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70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71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72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790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75" grpId="0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3" grpId="6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4" grpId="6" animBg="1"/>
      <p:bldP spid="65" grpId="0" animBg="1"/>
      <p:bldP spid="65" grpId="1" animBg="1"/>
      <p:bldP spid="65" grpId="2" animBg="1"/>
      <p:bldP spid="65" grpId="3" animBg="1"/>
      <p:bldP spid="65" grpId="4" animBg="1"/>
      <p:bldP spid="65" grpId="5" animBg="1"/>
      <p:bldP spid="65" grpId="6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6" grpId="6" animBg="1"/>
      <p:bldP spid="67" grpId="0" animBg="1"/>
      <p:bldP spid="67" grpId="1" animBg="1"/>
      <p:bldP spid="67" grpId="2" animBg="1"/>
      <p:bldP spid="67" grpId="3" animBg="1"/>
      <p:bldP spid="67" grpId="4" animBg="1"/>
      <p:bldP spid="67" grpId="5" animBg="1"/>
      <p:bldP spid="67" grpId="6" animBg="1"/>
      <p:bldP spid="77" grpId="0" animBg="1"/>
      <p:bldP spid="61" grpId="0" animBg="1"/>
      <p:bldP spid="61" grpId="1" animBg="1"/>
      <p:bldP spid="61" grpId="2" animBg="1"/>
      <p:bldP spid="61" grpId="3" animBg="1"/>
      <p:bldP spid="61" grpId="4" animBg="1"/>
      <p:bldP spid="61" grpId="5" animBg="1"/>
      <p:bldP spid="61" grpId="6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30" grpId="6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REMOVE THE TOP CASE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21950" cy="1500187"/>
          </a:xfrm>
        </p:spPr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Difficulty: 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TOP CASE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3593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TOP CASE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Keyboard 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Remove the Bottom Case 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4" action="ppaction://hlinksldjump"/>
              </a:rPr>
              <a:t>Remove the HDD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5" action="ppaction://hlinksldjump"/>
              </a:rPr>
              <a:t>Remove the M.2 SSD 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6" action="ppaction://hlinksldjump"/>
              </a:rPr>
              <a:t>Remove the CMOS Battery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7" action="ppaction://hlinksldjump"/>
              </a:rPr>
              <a:t>Remove the GPU Fan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8" action="ppaction://hlinksldjump"/>
              </a:rPr>
              <a:t>Remove the CPU Fan / Heatsink</a:t>
            </a:r>
            <a:r>
              <a:rPr lang="de-DE" u="sng" dirty="0">
                <a:solidFill>
                  <a:schemeClr val="accent1"/>
                </a:solidFill>
              </a:rPr>
              <a:t> </a:t>
            </a:r>
          </a:p>
          <a:p>
            <a:r>
              <a:rPr lang="de-DE" u="sng" dirty="0">
                <a:solidFill>
                  <a:schemeClr val="accent1"/>
                </a:solidFill>
                <a:hlinkClick r:id="rId9" action="ppaction://hlinksldjump"/>
              </a:rPr>
              <a:t>Remove the Mainboard </a:t>
            </a:r>
            <a:endParaRPr lang="de-DE" u="sng" dirty="0">
              <a:solidFill>
                <a:schemeClr val="accent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16"/>
          <p:cNvPicPr>
            <a:picLocks noGrp="1" noChangeAspect="1"/>
          </p:cNvPicPr>
          <p:nvPr>
            <p:ph type="pic" idx="1"/>
          </p:nvPr>
        </p:nvPicPr>
        <p:blipFill>
          <a:blip r:embed="rId10"/>
          <a:srcRect t="25" b="2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38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TOP CASE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marked components have to be removed and transferred to the new housing.(Fig.1).</a:t>
            </a:r>
          </a:p>
          <a:p>
            <a:r>
              <a:rPr lang="en-US" dirty="0"/>
              <a:t>Loosen 2x3 screws on the hinges. (Fig.2 &amp; 3).</a:t>
            </a:r>
          </a:p>
          <a:p>
            <a:r>
              <a:rPr lang="en-US" dirty="0"/>
              <a:t>Disconnect the 2 antenna cables, the LCD cable and the webcam cable. (Fig.4).</a:t>
            </a:r>
          </a:p>
          <a:p>
            <a:r>
              <a:rPr lang="en-US" dirty="0"/>
              <a:t>Lift up the hinges, now you can remove the top case. (Fig.5).</a:t>
            </a:r>
            <a:endParaRPr lang="de-DE" dirty="0"/>
          </a:p>
          <a:p>
            <a:pPr marL="0" indent="0">
              <a:buNone/>
            </a:pPr>
            <a:r>
              <a:rPr lang="de-DE" b="1" dirty="0"/>
              <a:t>Note on assembly</a:t>
            </a:r>
            <a:r>
              <a:rPr lang="de-DE" dirty="0"/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The hinge screws are marked!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Pay attention to the cable routing it´s very important!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52" name="M5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5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6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0" name="Thumbnail 5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5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8" name="Bild 5"/>
          <p:cNvPicPr>
            <a:picLocks noGrp="1" noChangeAspect="1"/>
          </p:cNvPicPr>
          <p:nvPr>
            <p:ph type="pic" idx="2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12131" r="8323" b="4686"/>
          <a:stretch/>
        </p:blipFill>
        <p:spPr/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51" name="Gruppe Kabel"/>
          <p:cNvGrpSpPr/>
          <p:nvPr/>
        </p:nvGrpSpPr>
        <p:grpSpPr>
          <a:xfrm>
            <a:off x="5443539" y="1270000"/>
            <a:ext cx="4078718" cy="1610157"/>
            <a:chOff x="5443539" y="1270000"/>
            <a:chExt cx="4078718" cy="1610157"/>
          </a:xfrm>
        </p:grpSpPr>
        <p:sp>
          <p:nvSpPr>
            <p:cNvPr id="42" name="Ellipse 41"/>
            <p:cNvSpPr/>
            <p:nvPr/>
          </p:nvSpPr>
          <p:spPr>
            <a:xfrm>
              <a:off x="6732588" y="1270000"/>
              <a:ext cx="735012" cy="7350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3" name="Ellipse 42"/>
            <p:cNvSpPr/>
            <p:nvPr/>
          </p:nvSpPr>
          <p:spPr>
            <a:xfrm>
              <a:off x="8726488" y="1724025"/>
              <a:ext cx="795769" cy="7957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6" name="Ellipse 45"/>
            <p:cNvSpPr/>
            <p:nvPr/>
          </p:nvSpPr>
          <p:spPr>
            <a:xfrm>
              <a:off x="5443539" y="2305915"/>
              <a:ext cx="574240" cy="5742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4" name="Bild 3"/>
          <p:cNvPicPr>
            <a:picLocks noGrp="1" noChangeAspect="1"/>
          </p:cNvPicPr>
          <p:nvPr>
            <p:ph type="pic" idx="19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9" name="Gruppe Scharniere rechts"/>
          <p:cNvGrpSpPr/>
          <p:nvPr/>
        </p:nvGrpSpPr>
        <p:grpSpPr>
          <a:xfrm>
            <a:off x="9264650" y="1825263"/>
            <a:ext cx="839789" cy="549276"/>
            <a:chOff x="9264650" y="1825263"/>
            <a:chExt cx="839789" cy="549276"/>
          </a:xfrm>
        </p:grpSpPr>
        <p:sp>
          <p:nvSpPr>
            <p:cNvPr id="36" name="Ellipse 35"/>
            <p:cNvSpPr/>
            <p:nvPr/>
          </p:nvSpPr>
          <p:spPr>
            <a:xfrm>
              <a:off x="9264650" y="1825263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" name="Ellipse 36"/>
            <p:cNvSpPr/>
            <p:nvPr/>
          </p:nvSpPr>
          <p:spPr>
            <a:xfrm>
              <a:off x="9719469" y="1932419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Ellipse 37"/>
            <p:cNvSpPr/>
            <p:nvPr/>
          </p:nvSpPr>
          <p:spPr>
            <a:xfrm>
              <a:off x="9859963" y="2130063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26" name="Bild 2"/>
          <p:cNvPicPr>
            <a:picLocks noGrp="1" noChangeAspect="1"/>
          </p:cNvPicPr>
          <p:nvPr>
            <p:ph type="pic" idx="18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2" name="Gruppe Scharniere links"/>
          <p:cNvGrpSpPr/>
          <p:nvPr/>
        </p:nvGrpSpPr>
        <p:grpSpPr>
          <a:xfrm>
            <a:off x="6248400" y="1793513"/>
            <a:ext cx="1031876" cy="523876"/>
            <a:chOff x="6248400" y="1793513"/>
            <a:chExt cx="1031876" cy="523876"/>
          </a:xfrm>
        </p:grpSpPr>
        <p:sp>
          <p:nvSpPr>
            <p:cNvPr id="27" name="Ellipse 26"/>
            <p:cNvSpPr/>
            <p:nvPr/>
          </p:nvSpPr>
          <p:spPr>
            <a:xfrm>
              <a:off x="7035800" y="1793513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6591300" y="1910988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248400" y="2072913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|</a:t>
              </a:r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5541" r="4028" b="2515"/>
          <a:stretch/>
        </p:blipFill>
        <p:spPr/>
      </p:pic>
      <p:grpSp>
        <p:nvGrpSpPr>
          <p:cNvPr id="25" name="Gruppe komponenten"/>
          <p:cNvGrpSpPr/>
          <p:nvPr/>
        </p:nvGrpSpPr>
        <p:grpSpPr>
          <a:xfrm>
            <a:off x="5743575" y="1371963"/>
            <a:ext cx="5210175" cy="3457212"/>
            <a:chOff x="5743575" y="1371963"/>
            <a:chExt cx="5210175" cy="3457212"/>
          </a:xfrm>
        </p:grpSpPr>
        <p:sp>
          <p:nvSpPr>
            <p:cNvPr id="19" name="Freihandform 18"/>
            <p:cNvSpPr/>
            <p:nvPr/>
          </p:nvSpPr>
          <p:spPr>
            <a:xfrm>
              <a:off x="6164539" y="1371963"/>
              <a:ext cx="710650" cy="466000"/>
            </a:xfrm>
            <a:custGeom>
              <a:avLst/>
              <a:gdLst>
                <a:gd name="connsiteX0" fmla="*/ 0 w 581025"/>
                <a:gd name="connsiteY0" fmla="*/ 4762 h 381000"/>
                <a:gd name="connsiteX1" fmla="*/ 0 w 581025"/>
                <a:gd name="connsiteY1" fmla="*/ 381000 h 381000"/>
                <a:gd name="connsiteX2" fmla="*/ 581025 w 581025"/>
                <a:gd name="connsiteY2" fmla="*/ 381000 h 381000"/>
                <a:gd name="connsiteX3" fmla="*/ 581025 w 581025"/>
                <a:gd name="connsiteY3" fmla="*/ 0 h 381000"/>
                <a:gd name="connsiteX4" fmla="*/ 0 w 581025"/>
                <a:gd name="connsiteY4" fmla="*/ 476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381000">
                  <a:moveTo>
                    <a:pt x="0" y="4762"/>
                  </a:moveTo>
                  <a:lnTo>
                    <a:pt x="0" y="381000"/>
                  </a:lnTo>
                  <a:lnTo>
                    <a:pt x="581025" y="381000"/>
                  </a:lnTo>
                  <a:lnTo>
                    <a:pt x="581025" y="0"/>
                  </a:lnTo>
                  <a:lnTo>
                    <a:pt x="0" y="4762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7067550" y="4486275"/>
              <a:ext cx="871538" cy="342900"/>
            </a:xfrm>
            <a:custGeom>
              <a:avLst/>
              <a:gdLst>
                <a:gd name="connsiteX0" fmla="*/ 809625 w 871538"/>
                <a:gd name="connsiteY0" fmla="*/ 4763 h 342900"/>
                <a:gd name="connsiteX1" fmla="*/ 209550 w 871538"/>
                <a:gd name="connsiteY1" fmla="*/ 4763 h 342900"/>
                <a:gd name="connsiteX2" fmla="*/ 209550 w 871538"/>
                <a:gd name="connsiteY2" fmla="*/ 90488 h 342900"/>
                <a:gd name="connsiteX3" fmla="*/ 0 w 871538"/>
                <a:gd name="connsiteY3" fmla="*/ 90488 h 342900"/>
                <a:gd name="connsiteX4" fmla="*/ 0 w 871538"/>
                <a:gd name="connsiteY4" fmla="*/ 342900 h 342900"/>
                <a:gd name="connsiteX5" fmla="*/ 719138 w 871538"/>
                <a:gd name="connsiteY5" fmla="*/ 342900 h 342900"/>
                <a:gd name="connsiteX6" fmla="*/ 719138 w 871538"/>
                <a:gd name="connsiteY6" fmla="*/ 214313 h 342900"/>
                <a:gd name="connsiteX7" fmla="*/ 871538 w 871538"/>
                <a:gd name="connsiteY7" fmla="*/ 214313 h 342900"/>
                <a:gd name="connsiteX8" fmla="*/ 871538 w 871538"/>
                <a:gd name="connsiteY8" fmla="*/ 0 h 342900"/>
                <a:gd name="connsiteX9" fmla="*/ 809625 w 871538"/>
                <a:gd name="connsiteY9" fmla="*/ 476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38" h="342900">
                  <a:moveTo>
                    <a:pt x="809625" y="4763"/>
                  </a:moveTo>
                  <a:lnTo>
                    <a:pt x="209550" y="4763"/>
                  </a:lnTo>
                  <a:lnTo>
                    <a:pt x="209550" y="90488"/>
                  </a:lnTo>
                  <a:lnTo>
                    <a:pt x="0" y="90488"/>
                  </a:lnTo>
                  <a:lnTo>
                    <a:pt x="0" y="342900"/>
                  </a:lnTo>
                  <a:lnTo>
                    <a:pt x="719138" y="342900"/>
                  </a:lnTo>
                  <a:lnTo>
                    <a:pt x="719138" y="214313"/>
                  </a:lnTo>
                  <a:lnTo>
                    <a:pt x="871538" y="214313"/>
                  </a:lnTo>
                  <a:lnTo>
                    <a:pt x="871538" y="0"/>
                  </a:lnTo>
                  <a:lnTo>
                    <a:pt x="809625" y="4763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7977188" y="4367213"/>
              <a:ext cx="1257300" cy="376237"/>
            </a:xfrm>
            <a:custGeom>
              <a:avLst/>
              <a:gdLst>
                <a:gd name="connsiteX0" fmla="*/ 0 w 1257300"/>
                <a:gd name="connsiteY0" fmla="*/ 0 h 376237"/>
                <a:gd name="connsiteX1" fmla="*/ 0 w 1257300"/>
                <a:gd name="connsiteY1" fmla="*/ 376237 h 376237"/>
                <a:gd name="connsiteX2" fmla="*/ 1257300 w 1257300"/>
                <a:gd name="connsiteY2" fmla="*/ 376237 h 376237"/>
                <a:gd name="connsiteX3" fmla="*/ 1257300 w 1257300"/>
                <a:gd name="connsiteY3" fmla="*/ 4762 h 376237"/>
                <a:gd name="connsiteX4" fmla="*/ 0 w 1257300"/>
                <a:gd name="connsiteY4" fmla="*/ 0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376237">
                  <a:moveTo>
                    <a:pt x="0" y="0"/>
                  </a:moveTo>
                  <a:lnTo>
                    <a:pt x="0" y="376237"/>
                  </a:lnTo>
                  <a:lnTo>
                    <a:pt x="1257300" y="376237"/>
                  </a:lnTo>
                  <a:lnTo>
                    <a:pt x="1257300" y="476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10553700" y="2995613"/>
              <a:ext cx="400050" cy="1147762"/>
            </a:xfrm>
            <a:custGeom>
              <a:avLst/>
              <a:gdLst>
                <a:gd name="connsiteX0" fmla="*/ 338138 w 400050"/>
                <a:gd name="connsiteY0" fmla="*/ 14287 h 1147762"/>
                <a:gd name="connsiteX1" fmla="*/ 142875 w 400050"/>
                <a:gd name="connsiteY1" fmla="*/ 14287 h 1147762"/>
                <a:gd name="connsiteX2" fmla="*/ 0 w 400050"/>
                <a:gd name="connsiteY2" fmla="*/ 157162 h 1147762"/>
                <a:gd name="connsiteX3" fmla="*/ 0 w 400050"/>
                <a:gd name="connsiteY3" fmla="*/ 1147762 h 1147762"/>
                <a:gd name="connsiteX4" fmla="*/ 400050 w 400050"/>
                <a:gd name="connsiteY4" fmla="*/ 1147762 h 1147762"/>
                <a:gd name="connsiteX5" fmla="*/ 400050 w 400050"/>
                <a:gd name="connsiteY5" fmla="*/ 0 h 1147762"/>
                <a:gd name="connsiteX6" fmla="*/ 338138 w 400050"/>
                <a:gd name="connsiteY6" fmla="*/ 14287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50" h="1147762">
                  <a:moveTo>
                    <a:pt x="338138" y="14287"/>
                  </a:moveTo>
                  <a:lnTo>
                    <a:pt x="142875" y="14287"/>
                  </a:lnTo>
                  <a:lnTo>
                    <a:pt x="0" y="157162"/>
                  </a:lnTo>
                  <a:lnTo>
                    <a:pt x="0" y="1147762"/>
                  </a:lnTo>
                  <a:lnTo>
                    <a:pt x="400050" y="1147762"/>
                  </a:lnTo>
                  <a:lnTo>
                    <a:pt x="400050" y="0"/>
                  </a:lnTo>
                  <a:lnTo>
                    <a:pt x="338138" y="14287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9686925" y="4348163"/>
              <a:ext cx="1014413" cy="369093"/>
            </a:xfrm>
            <a:custGeom>
              <a:avLst/>
              <a:gdLst>
                <a:gd name="connsiteX0" fmla="*/ 7144 w 1014413"/>
                <a:gd name="connsiteY0" fmla="*/ 0 h 369093"/>
                <a:gd name="connsiteX1" fmla="*/ 1014413 w 1014413"/>
                <a:gd name="connsiteY1" fmla="*/ 0 h 369093"/>
                <a:gd name="connsiteX2" fmla="*/ 1014413 w 1014413"/>
                <a:gd name="connsiteY2" fmla="*/ 369093 h 369093"/>
                <a:gd name="connsiteX3" fmla="*/ 0 w 1014413"/>
                <a:gd name="connsiteY3" fmla="*/ 369093 h 369093"/>
                <a:gd name="connsiteX4" fmla="*/ 7144 w 1014413"/>
                <a:gd name="connsiteY4" fmla="*/ 0 h 36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413" h="369093">
                  <a:moveTo>
                    <a:pt x="7144" y="0"/>
                  </a:moveTo>
                  <a:lnTo>
                    <a:pt x="1014413" y="0"/>
                  </a:lnTo>
                  <a:lnTo>
                    <a:pt x="1014413" y="369093"/>
                  </a:lnTo>
                  <a:lnTo>
                    <a:pt x="0" y="369093"/>
                  </a:lnTo>
                  <a:lnTo>
                    <a:pt x="7144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5743575" y="4330700"/>
              <a:ext cx="1108075" cy="412750"/>
            </a:xfrm>
            <a:custGeom>
              <a:avLst/>
              <a:gdLst>
                <a:gd name="connsiteX0" fmla="*/ 22225 w 1108075"/>
                <a:gd name="connsiteY0" fmla="*/ 0 h 412750"/>
                <a:gd name="connsiteX1" fmla="*/ 679450 w 1108075"/>
                <a:gd name="connsiteY1" fmla="*/ 0 h 412750"/>
                <a:gd name="connsiteX2" fmla="*/ 679450 w 1108075"/>
                <a:gd name="connsiteY2" fmla="*/ 57150 h 412750"/>
                <a:gd name="connsiteX3" fmla="*/ 1108075 w 1108075"/>
                <a:gd name="connsiteY3" fmla="*/ 57150 h 412750"/>
                <a:gd name="connsiteX4" fmla="*/ 1108075 w 1108075"/>
                <a:gd name="connsiteY4" fmla="*/ 355600 h 412750"/>
                <a:gd name="connsiteX5" fmla="*/ 568325 w 1108075"/>
                <a:gd name="connsiteY5" fmla="*/ 355600 h 412750"/>
                <a:gd name="connsiteX6" fmla="*/ 568325 w 1108075"/>
                <a:gd name="connsiteY6" fmla="*/ 412750 h 412750"/>
                <a:gd name="connsiteX7" fmla="*/ 69850 w 1108075"/>
                <a:gd name="connsiteY7" fmla="*/ 412750 h 412750"/>
                <a:gd name="connsiteX8" fmla="*/ 0 w 1108075"/>
                <a:gd name="connsiteY8" fmla="*/ 412750 h 412750"/>
                <a:gd name="connsiteX9" fmla="*/ 22225 w 1108075"/>
                <a:gd name="connsiteY9" fmla="*/ 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8075" h="412750">
                  <a:moveTo>
                    <a:pt x="22225" y="0"/>
                  </a:moveTo>
                  <a:lnTo>
                    <a:pt x="679450" y="0"/>
                  </a:lnTo>
                  <a:lnTo>
                    <a:pt x="679450" y="57150"/>
                  </a:lnTo>
                  <a:lnTo>
                    <a:pt x="1108075" y="57150"/>
                  </a:lnTo>
                  <a:lnTo>
                    <a:pt x="1108075" y="355600"/>
                  </a:lnTo>
                  <a:lnTo>
                    <a:pt x="568325" y="355600"/>
                  </a:lnTo>
                  <a:lnTo>
                    <a:pt x="568325" y="412750"/>
                  </a:lnTo>
                  <a:lnTo>
                    <a:pt x="69850" y="412750"/>
                  </a:lnTo>
                  <a:lnTo>
                    <a:pt x="0" y="412750"/>
                  </a:lnTo>
                  <a:lnTo>
                    <a:pt x="22225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8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59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60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6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49" name="Freihandform 48"/>
          <p:cNvSpPr/>
          <p:nvPr/>
        </p:nvSpPr>
        <p:spPr>
          <a:xfrm>
            <a:off x="8821615" y="3869532"/>
            <a:ext cx="865310" cy="173831"/>
          </a:xfrm>
          <a:custGeom>
            <a:avLst/>
            <a:gdLst>
              <a:gd name="connsiteX0" fmla="*/ 0 w 1257300"/>
              <a:gd name="connsiteY0" fmla="*/ 0 h 376237"/>
              <a:gd name="connsiteX1" fmla="*/ 0 w 1257300"/>
              <a:gd name="connsiteY1" fmla="*/ 376237 h 376237"/>
              <a:gd name="connsiteX2" fmla="*/ 1257300 w 1257300"/>
              <a:gd name="connsiteY2" fmla="*/ 376237 h 376237"/>
              <a:gd name="connsiteX3" fmla="*/ 1257300 w 1257300"/>
              <a:gd name="connsiteY3" fmla="*/ 4762 h 376237"/>
              <a:gd name="connsiteX4" fmla="*/ 0 w 1257300"/>
              <a:gd name="connsiteY4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376237">
                <a:moveTo>
                  <a:pt x="0" y="0"/>
                </a:moveTo>
                <a:lnTo>
                  <a:pt x="0" y="376237"/>
                </a:lnTo>
                <a:lnTo>
                  <a:pt x="1257300" y="376237"/>
                </a:lnTo>
                <a:lnTo>
                  <a:pt x="1257300" y="4762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149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2" grpId="2" animBg="1"/>
      <p:bldP spid="52" grpId="3" animBg="1"/>
      <p:bldP spid="52" grpId="4" animBg="1"/>
      <p:bldP spid="52" grpId="5" animBg="1"/>
      <p:bldP spid="53" grpId="0" animBg="1"/>
      <p:bldP spid="53" grpId="1" animBg="1"/>
      <p:bldP spid="53" grpId="2" animBg="1"/>
      <p:bldP spid="53" grpId="3" animBg="1"/>
      <p:bldP spid="53" grpId="4" animBg="1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5" grpId="2" animBg="1"/>
      <p:bldP spid="55" grpId="3" animBg="1"/>
      <p:bldP spid="55" grpId="4" animBg="1"/>
      <p:bldP spid="56" grpId="0" animBg="1"/>
      <p:bldP spid="56" grpId="1" animBg="1"/>
      <p:bldP spid="56" grpId="2" animBg="1"/>
      <p:bldP spid="56" grpId="3" animBg="1"/>
      <p:bldP spid="56" grpId="4" animBg="1"/>
      <p:bldP spid="49" grpId="0" animBg="1"/>
      <p:bldP spid="49" grpId="1" animBg="1"/>
      <p:bldP spid="49" grpId="2" animBg="1"/>
      <p:bldP spid="49" grpId="3" animBg="1"/>
      <p:bldP spid="49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NOTES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b="1" dirty="0">
                <a:solidFill>
                  <a:srgbClr val="FF0000"/>
                </a:solidFill>
              </a:rPr>
              <a:t>Safety instructions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Work on a clean surface. Make sure that the housing can not be scratched.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Sort the screws and make sure that they are in the right place when reinstalling. Wrongly inserted screws can cause irreparable damage.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b="1" dirty="0">
                <a:solidFill>
                  <a:srgbClr val="FF0000"/>
                </a:solidFill>
              </a:rPr>
              <a:t>For all service work</a:t>
            </a:r>
            <a:r>
              <a:rPr lang="en-US" sz="1600" dirty="0">
                <a:solidFill>
                  <a:srgbClr val="FF0000"/>
                </a:solidFill>
              </a:rPr>
              <a:t>. Always disconnect the power supply and the battery connection to the mainboard.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Ensure you have sufficient ESD protection.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WORTMANN AG accepts no liability for any damage caused when using this service manual.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30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Tools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Slotted screwdriver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Plastic Slotted screwdriver 3mm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 err="1"/>
              <a:t>Duct</a:t>
            </a:r>
            <a:r>
              <a:rPr lang="de-DE" sz="1600" dirty="0"/>
              <a:t> tape</a:t>
            </a:r>
            <a:r>
              <a:rPr lang="en-US" sz="1600" dirty="0"/>
              <a:t> </a:t>
            </a:r>
          </a:p>
          <a:p>
            <a:pPr>
              <a:buSzPct val="110000"/>
              <a:buBlip>
                <a:blip r:embed="rId2"/>
              </a:buBlip>
            </a:pPr>
            <a:r>
              <a:rPr lang="en-US" sz="1600" b="1" dirty="0">
                <a:solidFill>
                  <a:srgbClr val="FF0000"/>
                </a:solidFill>
              </a:rPr>
              <a:t>The photos in this repair manual show the TERRA MOBILE 1777. Deviations in the construction of the MOBILE 1577 are shown separately....</a:t>
            </a:r>
            <a:r>
              <a:rPr lang="de-DE" sz="1600" b="1" dirty="0">
                <a:solidFill>
                  <a:srgbClr val="784D96"/>
                </a:solidFill>
              </a:rPr>
              <a:t>           </a:t>
            </a:r>
            <a:endParaRPr lang="de-DE" sz="1600" dirty="0">
              <a:solidFill>
                <a:srgbClr val="784D96"/>
              </a:solidFill>
            </a:endParaRPr>
          </a:p>
          <a:p>
            <a:pPr marL="0" lvl="0" indent="0">
              <a:buNone/>
            </a:pPr>
            <a:r>
              <a:rPr lang="de-DE" sz="1600" b="1" dirty="0">
                <a:solidFill>
                  <a:srgbClr val="784D96"/>
                </a:solidFill>
              </a:rPr>
              <a:t>Note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b="1" dirty="0">
                <a:solidFill>
                  <a:srgbClr val="784D96"/>
                </a:solidFill>
              </a:rPr>
              <a:t> </a:t>
            </a:r>
          </a:p>
          <a:p>
            <a:pPr marL="0" indent="0">
              <a:buNone/>
            </a:pPr>
            <a:r>
              <a:rPr lang="de-DE" sz="1600" dirty="0">
                <a:solidFill>
                  <a:srgbClr val="000000"/>
                </a:solidFill>
              </a:rPr>
              <a:t>Click on the thumbnails to</a:t>
            </a:r>
          </a:p>
          <a:p>
            <a:pPr marL="0" indent="0">
              <a:buNone/>
            </a:pPr>
            <a:r>
              <a:rPr lang="de-DE" sz="1600" dirty="0">
                <a:solidFill>
                  <a:srgbClr val="000000"/>
                </a:solidFill>
              </a:rPr>
              <a:t> view the pictures in full size.</a:t>
            </a:r>
            <a:endParaRPr lang="de-DE" sz="1600" dirty="0"/>
          </a:p>
          <a:p>
            <a:pPr marL="0" lvl="0" indent="0"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SERVICE NOTES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653" y="4777338"/>
            <a:ext cx="1893094" cy="1456226"/>
          </a:xfrm>
          <a:prstGeom prst="rect">
            <a:avLst/>
          </a:prstGeom>
          <a:ln w="19050">
            <a:solidFill>
              <a:srgbClr val="784D96"/>
            </a:solidFill>
          </a:ln>
        </p:spPr>
      </p:pic>
      <p:cxnSp>
        <p:nvCxnSpPr>
          <p:cNvPr id="10" name="Gerade Verbindung mit Pfeil 9"/>
          <p:cNvCxnSpPr/>
          <p:nvPr/>
        </p:nvCxnSpPr>
        <p:spPr>
          <a:xfrm flipH="1">
            <a:off x="9551194" y="5505451"/>
            <a:ext cx="252412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bgerundetes Rechteck 8"/>
          <p:cNvSpPr/>
          <p:nvPr/>
        </p:nvSpPr>
        <p:spPr>
          <a:xfrm>
            <a:off x="6098078" y="4692702"/>
            <a:ext cx="5025044" cy="1625498"/>
          </a:xfrm>
          <a:prstGeom prst="round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REMOVE THE LCD DISPLAY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21950" cy="1500187"/>
          </a:xfrm>
        </p:spPr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LCD DISPLAY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074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LCD DISPLAY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3932237" cy="3811588"/>
          </a:xfrm>
        </p:spPr>
        <p:txBody>
          <a:bodyPr>
            <a:normAutofit/>
          </a:bodyPr>
          <a:lstStyle/>
          <a:p>
            <a:r>
              <a:rPr lang="de-DE" u="sng" dirty="0">
                <a:solidFill>
                  <a:schemeClr val="accent1"/>
                </a:solidFill>
              </a:rPr>
              <a:t>Remove the Battery</a:t>
            </a:r>
          </a:p>
          <a:p>
            <a:r>
              <a:rPr lang="en-US" dirty="0"/>
              <a:t>Loosen the front cover by placing your fingernail behind the LCD bezel. Start with the sides and then loosen the top. (Fig.1 &amp; 2). </a:t>
            </a:r>
          </a:p>
          <a:p>
            <a:r>
              <a:rPr lang="en-US" dirty="0"/>
              <a:t>Note: The front cover is connected to the back cover by small hooks. It is additionally glued in the lower area</a:t>
            </a:r>
          </a:p>
          <a:p>
            <a:r>
              <a:rPr lang="en-US" dirty="0"/>
              <a:t>Now carefully remove the adhesive between the LCD bezel and the LCD display. The adhesive strip has to be replaced afterwards.(Fig.3).</a:t>
            </a:r>
          </a:p>
          <a:p>
            <a:r>
              <a:rPr lang="en-US" dirty="0"/>
              <a:t>Now you can remove the LCD display bezel.</a:t>
            </a:r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3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41" y="5173770"/>
            <a:ext cx="1042304" cy="695217"/>
          </a:xfrm>
          <a:prstGeom prst="rect">
            <a:avLst/>
          </a:prstGeo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7"/>
          </a:xfrm>
          <a:prstGeom prst="rect">
            <a:avLst/>
          </a:prstGeom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t="7223" r="228" b="6350"/>
          <a:stretch/>
        </p:blipFill>
        <p:spPr>
          <a:xfrm>
            <a:off x="5188744" y="5173770"/>
            <a:ext cx="1035844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22" name="Bild 3"/>
          <p:cNvPicPr>
            <a:picLocks noGrp="1" noChangeAspect="1"/>
          </p:cNvPicPr>
          <p:nvPr>
            <p:ph type="pic" idx="19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7425"/>
            <a:ext cx="6169115" cy="4114800"/>
          </a:xfrm>
        </p:spPr>
      </p:pic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8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6832" r="63" b="6873"/>
          <a:stretch/>
        </p:blipFill>
        <p:spPr>
          <a:xfrm>
            <a:off x="5181600" y="987425"/>
            <a:ext cx="6169378" cy="4114800"/>
          </a:xfrm>
        </p:spPr>
      </p:pic>
      <p:sp>
        <p:nvSpPr>
          <p:cNvPr id="2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8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9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62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LCD DISPLAY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Place a protective cloth on the keyboard</a:t>
            </a:r>
          </a:p>
          <a:p>
            <a:r>
              <a:rPr lang="en-US" dirty="0"/>
              <a:t>Carefully remove the display from the housing. The display is attached with 4 adhesive strips.(Fig.1).</a:t>
            </a:r>
          </a:p>
          <a:p>
            <a:r>
              <a:rPr lang="en-US" dirty="0"/>
              <a:t>Place the display on the notebook. (Fig.2).</a:t>
            </a:r>
          </a:p>
          <a:p>
            <a:r>
              <a:rPr lang="en-US" dirty="0"/>
              <a:t>To remove the display cable, the adhesive strip has to be removed.      It must be replaced.</a:t>
            </a:r>
          </a:p>
          <a:p>
            <a:r>
              <a:rPr lang="en-US" dirty="0"/>
              <a:t>Replace the 4 adhesive strips before installing the new display.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78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REMOVE THE LCD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BACK COVER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1200"/>
          </a:xfrm>
        </p:spPr>
        <p:txBody>
          <a:bodyPr>
            <a:normAutofit/>
          </a:bodyPr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r>
              <a:rPr lang="de-DE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LCD BACK COVER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0477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LCD BACK COVER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LCD Display</a:t>
            </a:r>
            <a:endParaRPr lang="de-DE" u="sng" dirty="0">
              <a:solidFill>
                <a:schemeClr val="accent1"/>
              </a:solidFill>
            </a:endParaRPr>
          </a:p>
          <a:p>
            <a:pPr lvl="0"/>
            <a:r>
              <a:rPr lang="en-US" dirty="0"/>
              <a:t>Carefully detach the webcam including the cable. Remove the display cable from the guide and detach the WLAN antennas. (Fig.1).</a:t>
            </a:r>
          </a:p>
          <a:p>
            <a:pPr lvl="0"/>
            <a:r>
              <a:rPr lang="en-US" dirty="0"/>
              <a:t>Loosen 2x3 screws on the hinges, as well as the 2 screws at the top (Fig.2).</a:t>
            </a:r>
            <a:endParaRPr lang="de-DE" dirty="0"/>
          </a:p>
          <a:p>
            <a:pPr>
              <a:buBlip>
                <a:blip r:embed="rId3"/>
              </a:buBlip>
            </a:pPr>
            <a:r>
              <a:rPr lang="en-US" dirty="0"/>
              <a:t>Also remove the protective adhesive strips from the new cover.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8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1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/>
          <a:srcRect l="9489" t="3866" r="10963" b="16627"/>
          <a:stretch/>
        </p:blipFill>
        <p:spPr>
          <a:prstGeom prst="rect">
            <a:avLst/>
          </a:prstGeom>
        </p:spPr>
      </p:pic>
      <p:grpSp>
        <p:nvGrpSpPr>
          <p:cNvPr id="27" name="Schrauben"/>
          <p:cNvGrpSpPr/>
          <p:nvPr/>
        </p:nvGrpSpPr>
        <p:grpSpPr>
          <a:xfrm>
            <a:off x="5548313" y="1171575"/>
            <a:ext cx="5310187" cy="3652946"/>
            <a:chOff x="5548313" y="1171575"/>
            <a:chExt cx="5310187" cy="3652946"/>
          </a:xfrm>
        </p:grpSpPr>
        <p:sp>
          <p:nvSpPr>
            <p:cNvPr id="23" name="Ellipse 22"/>
            <p:cNvSpPr/>
            <p:nvPr/>
          </p:nvSpPr>
          <p:spPr>
            <a:xfrm>
              <a:off x="5548313" y="1171575"/>
              <a:ext cx="261937" cy="2619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Ellipse 23"/>
            <p:cNvSpPr/>
            <p:nvPr/>
          </p:nvSpPr>
          <p:spPr>
            <a:xfrm>
              <a:off x="10596563" y="1195387"/>
              <a:ext cx="261937" cy="2619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Ellipse 24"/>
            <p:cNvSpPr/>
            <p:nvPr/>
          </p:nvSpPr>
          <p:spPr>
            <a:xfrm>
              <a:off x="10225089" y="4343505"/>
              <a:ext cx="481012" cy="4810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5767389" y="4343505"/>
              <a:ext cx="481012" cy="4810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2" name="Gruppe Kabel"/>
          <p:cNvGrpSpPr/>
          <p:nvPr/>
        </p:nvGrpSpPr>
        <p:grpSpPr>
          <a:xfrm>
            <a:off x="6575425" y="1343025"/>
            <a:ext cx="3184525" cy="2876550"/>
            <a:chOff x="6575425" y="1343025"/>
            <a:chExt cx="3184525" cy="2876550"/>
          </a:xfrm>
        </p:grpSpPr>
        <p:sp>
          <p:nvSpPr>
            <p:cNvPr id="19" name="Freihandform 18"/>
            <p:cNvSpPr/>
            <p:nvPr/>
          </p:nvSpPr>
          <p:spPr>
            <a:xfrm>
              <a:off x="7791450" y="1343025"/>
              <a:ext cx="1968500" cy="2794000"/>
            </a:xfrm>
            <a:custGeom>
              <a:avLst/>
              <a:gdLst>
                <a:gd name="connsiteX0" fmla="*/ 0 w 1968500"/>
                <a:gd name="connsiteY0" fmla="*/ 0 h 2794000"/>
                <a:gd name="connsiteX1" fmla="*/ 857250 w 1968500"/>
                <a:gd name="connsiteY1" fmla="*/ 0 h 2794000"/>
                <a:gd name="connsiteX2" fmla="*/ 796925 w 1968500"/>
                <a:gd name="connsiteY2" fmla="*/ 2622550 h 2794000"/>
                <a:gd name="connsiteX3" fmla="*/ 1152525 w 1968500"/>
                <a:gd name="connsiteY3" fmla="*/ 2625725 h 2794000"/>
                <a:gd name="connsiteX4" fmla="*/ 1152525 w 1968500"/>
                <a:gd name="connsiteY4" fmla="*/ 2428875 h 2794000"/>
                <a:gd name="connsiteX5" fmla="*/ 1711325 w 1968500"/>
                <a:gd name="connsiteY5" fmla="*/ 2428875 h 2794000"/>
                <a:gd name="connsiteX6" fmla="*/ 1711325 w 1968500"/>
                <a:gd name="connsiteY6" fmla="*/ 2635250 h 2794000"/>
                <a:gd name="connsiteX7" fmla="*/ 1968500 w 1968500"/>
                <a:gd name="connsiteY7" fmla="*/ 2635250 h 2794000"/>
                <a:gd name="connsiteX8" fmla="*/ 1968500 w 1968500"/>
                <a:gd name="connsiteY8" fmla="*/ 2794000 h 2794000"/>
                <a:gd name="connsiteX9" fmla="*/ 1111250 w 1968500"/>
                <a:gd name="connsiteY9" fmla="*/ 2794000 h 2794000"/>
                <a:gd name="connsiteX10" fmla="*/ 1111250 w 1968500"/>
                <a:gd name="connsiteY10" fmla="*/ 2701925 h 2794000"/>
                <a:gd name="connsiteX11" fmla="*/ 673100 w 1968500"/>
                <a:gd name="connsiteY11" fmla="*/ 2701925 h 2794000"/>
                <a:gd name="connsiteX12" fmla="*/ 673100 w 1968500"/>
                <a:gd name="connsiteY12" fmla="*/ 136525 h 2794000"/>
                <a:gd name="connsiteX13" fmla="*/ 3175 w 1968500"/>
                <a:gd name="connsiteY13" fmla="*/ 136525 h 2794000"/>
                <a:gd name="connsiteX14" fmla="*/ 0 w 1968500"/>
                <a:gd name="connsiteY14" fmla="*/ 0 h 279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8500" h="2794000">
                  <a:moveTo>
                    <a:pt x="0" y="0"/>
                  </a:moveTo>
                  <a:lnTo>
                    <a:pt x="857250" y="0"/>
                  </a:lnTo>
                  <a:lnTo>
                    <a:pt x="796925" y="2622550"/>
                  </a:lnTo>
                  <a:lnTo>
                    <a:pt x="1152525" y="2625725"/>
                  </a:lnTo>
                  <a:lnTo>
                    <a:pt x="1152525" y="2428875"/>
                  </a:lnTo>
                  <a:lnTo>
                    <a:pt x="1711325" y="2428875"/>
                  </a:lnTo>
                  <a:lnTo>
                    <a:pt x="1711325" y="2635250"/>
                  </a:lnTo>
                  <a:lnTo>
                    <a:pt x="1968500" y="2635250"/>
                  </a:lnTo>
                  <a:lnTo>
                    <a:pt x="1968500" y="2794000"/>
                  </a:lnTo>
                  <a:lnTo>
                    <a:pt x="1111250" y="2794000"/>
                  </a:lnTo>
                  <a:lnTo>
                    <a:pt x="1111250" y="2701925"/>
                  </a:lnTo>
                  <a:lnTo>
                    <a:pt x="673100" y="2701925"/>
                  </a:lnTo>
                  <a:lnTo>
                    <a:pt x="673100" y="136525"/>
                  </a:lnTo>
                  <a:lnTo>
                    <a:pt x="3175" y="136525"/>
                  </a:lnTo>
                  <a:cubicBezTo>
                    <a:pt x="2117" y="99483"/>
                    <a:pt x="1058" y="62442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6575425" y="3781425"/>
              <a:ext cx="1212850" cy="438150"/>
            </a:xfrm>
            <a:custGeom>
              <a:avLst/>
              <a:gdLst>
                <a:gd name="connsiteX0" fmla="*/ 1063625 w 1212850"/>
                <a:gd name="connsiteY0" fmla="*/ 438150 h 438150"/>
                <a:gd name="connsiteX1" fmla="*/ 790575 w 1212850"/>
                <a:gd name="connsiteY1" fmla="*/ 368300 h 438150"/>
                <a:gd name="connsiteX2" fmla="*/ 330200 w 1212850"/>
                <a:gd name="connsiteY2" fmla="*/ 368300 h 438150"/>
                <a:gd name="connsiteX3" fmla="*/ 200025 w 1212850"/>
                <a:gd name="connsiteY3" fmla="*/ 307975 h 438150"/>
                <a:gd name="connsiteX4" fmla="*/ 0 w 1212850"/>
                <a:gd name="connsiteY4" fmla="*/ 307975 h 438150"/>
                <a:gd name="connsiteX5" fmla="*/ 0 w 1212850"/>
                <a:gd name="connsiteY5" fmla="*/ 190500 h 438150"/>
                <a:gd name="connsiteX6" fmla="*/ 311150 w 1212850"/>
                <a:gd name="connsiteY6" fmla="*/ 190500 h 438150"/>
                <a:gd name="connsiteX7" fmla="*/ 311150 w 1212850"/>
                <a:gd name="connsiteY7" fmla="*/ 0 h 438150"/>
                <a:gd name="connsiteX8" fmla="*/ 844550 w 1212850"/>
                <a:gd name="connsiteY8" fmla="*/ 0 h 438150"/>
                <a:gd name="connsiteX9" fmla="*/ 844550 w 1212850"/>
                <a:gd name="connsiteY9" fmla="*/ 228600 h 438150"/>
                <a:gd name="connsiteX10" fmla="*/ 889000 w 1212850"/>
                <a:gd name="connsiteY10" fmla="*/ 228600 h 438150"/>
                <a:gd name="connsiteX11" fmla="*/ 942975 w 1212850"/>
                <a:gd name="connsiteY11" fmla="*/ 38100 h 438150"/>
                <a:gd name="connsiteX12" fmla="*/ 1212850 w 1212850"/>
                <a:gd name="connsiteY12" fmla="*/ 38100 h 438150"/>
                <a:gd name="connsiteX13" fmla="*/ 1063625 w 1212850"/>
                <a:gd name="connsiteY1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2850" h="438150">
                  <a:moveTo>
                    <a:pt x="1063625" y="438150"/>
                  </a:moveTo>
                  <a:lnTo>
                    <a:pt x="790575" y="368300"/>
                  </a:lnTo>
                  <a:lnTo>
                    <a:pt x="330200" y="368300"/>
                  </a:lnTo>
                  <a:lnTo>
                    <a:pt x="200025" y="307975"/>
                  </a:lnTo>
                  <a:lnTo>
                    <a:pt x="0" y="307975"/>
                  </a:lnTo>
                  <a:lnTo>
                    <a:pt x="0" y="190500"/>
                  </a:lnTo>
                  <a:lnTo>
                    <a:pt x="311150" y="190500"/>
                  </a:lnTo>
                  <a:lnTo>
                    <a:pt x="311150" y="0"/>
                  </a:lnTo>
                  <a:lnTo>
                    <a:pt x="844550" y="0"/>
                  </a:lnTo>
                  <a:lnTo>
                    <a:pt x="844550" y="228600"/>
                  </a:lnTo>
                  <a:lnTo>
                    <a:pt x="889000" y="228600"/>
                  </a:lnTo>
                  <a:lnTo>
                    <a:pt x="942975" y="38100"/>
                  </a:lnTo>
                  <a:lnTo>
                    <a:pt x="1212850" y="38100"/>
                  </a:lnTo>
                  <a:lnTo>
                    <a:pt x="1063625" y="43815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3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698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Spare Parts TERRA MOBILE 1577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 TERRA MOBILE 1577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35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926747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Battery 48,96Wh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Audio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Bottom Case (Cover D)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Cable for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Click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E1081834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CMOS Battery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CPU Fan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GPU</a:t>
                      </a:r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Fan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 ( R)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</a:t>
                      </a:r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(L)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Back Cover (Cover A)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Cable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Display 15.6" FHD (eDP)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90922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Double Side Tape for Display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830733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Front Cover (Cover B)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855884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Mainboard Mobile 1577 (i5-9300H)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10086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1481236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Power supply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120W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4044444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915"/>
              </p:ext>
            </p:extLst>
          </p:nvPr>
        </p:nvGraphicFramePr>
        <p:xfrm>
          <a:off x="5767186" y="1344703"/>
          <a:ext cx="3943350" cy="337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Power Switch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(R)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[CH]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[DE]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[FR]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[UK]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[US]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Top Case (Cover C)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 Mylar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752091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9456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91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Spare Parts TERRA MOBILE 1777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 TERRA MOBILE 1777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36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699211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Battery 48,96Wh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Audio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Bottom Case (Cover D)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Cable for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Click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E1081834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CMOS Battery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CPU Fan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GPU Fan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</a:t>
                      </a:r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Back Cover (Cover A)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Cable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Display  17.3" FHD (eDP)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90922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Double Side Tape for Display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830733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Front Cover (Cover B)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855884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Mainboard Mobile 1777 (i7-9750H)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10086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1481236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Power supply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120W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4044444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662192"/>
              </p:ext>
            </p:extLst>
          </p:nvPr>
        </p:nvGraphicFramePr>
        <p:xfrm>
          <a:off x="5767186" y="1344703"/>
          <a:ext cx="3943350" cy="337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Power Switch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(R)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[CH]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[DE]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[FR]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[UK]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Multi-Colour [US]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Top Case (Cover C)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 Mylar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752091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9456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571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/>
              <a:t>Spare Parts </a:t>
            </a:r>
            <a:r>
              <a:rPr lang="de-DE" dirty="0"/>
              <a:t>TERRA </a:t>
            </a:r>
            <a:r>
              <a:rPr lang="de-DE"/>
              <a:t>MOBILE 1777T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37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990484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Battery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48,96Wh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Audio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Case (Cover D)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Cable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E1080646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Click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E1081834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CPU &amp; GPU Lüfter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 Cover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 (R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Back Cover (Cover A)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Cable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Display  17.3"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90922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Double Side Tape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830733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E1080618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Front Cover (Cover B)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855884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Mainboard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Mobile 1777T (i7-11800H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10086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1481238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AC-Adapter 150W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4044444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172635"/>
              </p:ext>
            </p:extLst>
          </p:nvPr>
        </p:nvGraphicFramePr>
        <p:xfrm>
          <a:off x="5767186" y="1344703"/>
          <a:ext cx="3943350" cy="337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Power Switch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(R)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[CH]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[DE]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[FR]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[UK]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[US]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Top Case (Cover C)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Mylar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752091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E1080644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9456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05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REMOVE THE </a:t>
            </a:r>
            <a:r>
              <a:rPr lang="de-DE" dirty="0"/>
              <a:t>BATTERY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BATTERY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8249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12515" r="7547" b="1011"/>
          <a:stretch/>
        </p:blipFill>
        <p:spPr/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BATTERY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en-US" dirty="0"/>
              <a:t>Place the unit down as shown in (Fig.1), with the battery in the marked position.</a:t>
            </a:r>
          </a:p>
          <a:p>
            <a:r>
              <a:rPr lang="en-US" dirty="0"/>
              <a:t>Slide the latches inwards.(Fig.2).</a:t>
            </a:r>
          </a:p>
          <a:p>
            <a:r>
              <a:rPr lang="en-US" dirty="0"/>
              <a:t>Now you can remove the battery by lifting it upwards.(Fig. 3).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Step</a:t>
            </a:r>
          </a:p>
        </p:txBody>
      </p:sp>
      <p:sp>
        <p:nvSpPr>
          <p:cNvPr id="3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18"/>
          </p:nvPr>
        </p:nvSpPr>
        <p:spPr/>
      </p:sp>
      <p:pic>
        <p:nvPicPr>
          <p:cNvPr id="52" name="Bild 3"/>
          <p:cNvPicPr>
            <a:picLocks noGrp="1" noChangeAspect="1"/>
          </p:cNvPicPr>
          <p:nvPr>
            <p:ph type="pic" idx="19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1" name="Bild 2"/>
          <p:cNvPicPr>
            <a:picLocks noGrp="1" noChangeAspect="1"/>
          </p:cNvPicPr>
          <p:nvPr>
            <p:ph type="pic" idx="2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7" name="Blende entfernen"/>
          <p:cNvGrpSpPr/>
          <p:nvPr/>
        </p:nvGrpSpPr>
        <p:grpSpPr>
          <a:xfrm>
            <a:off x="7116148" y="3023118"/>
            <a:ext cx="2369975" cy="466530"/>
            <a:chOff x="7116148" y="3023118"/>
            <a:chExt cx="2369975" cy="466530"/>
          </a:xfrm>
        </p:grpSpPr>
        <p:sp>
          <p:nvSpPr>
            <p:cNvPr id="53" name="Ellipse 52"/>
            <p:cNvSpPr/>
            <p:nvPr/>
          </p:nvSpPr>
          <p:spPr>
            <a:xfrm>
              <a:off x="7116148" y="3023118"/>
              <a:ext cx="466530" cy="4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4" name="Ellipse 53"/>
            <p:cNvSpPr/>
            <p:nvPr/>
          </p:nvSpPr>
          <p:spPr>
            <a:xfrm>
              <a:off x="9019593" y="3023118"/>
              <a:ext cx="466530" cy="4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5" name="Pfeil nach rechts 54"/>
            <p:cNvSpPr/>
            <p:nvPr/>
          </p:nvSpPr>
          <p:spPr>
            <a:xfrm rot="10800000">
              <a:off x="8495702" y="3183293"/>
              <a:ext cx="511766" cy="146180"/>
            </a:xfrm>
            <a:prstGeom prst="rightArrow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6" name="Pfeil nach rechts 55"/>
            <p:cNvSpPr/>
            <p:nvPr/>
          </p:nvSpPr>
          <p:spPr>
            <a:xfrm>
              <a:off x="7587498" y="3183293"/>
              <a:ext cx="511766" cy="146180"/>
            </a:xfrm>
            <a:prstGeom prst="rightArrow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45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pic>
        <p:nvPicPr>
          <p:cNvPr id="5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l="51" r="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8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8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REMOVE THE KEYBOARD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en-GB" dirty="0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KEYBOARD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62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9611034" y="5760987"/>
            <a:ext cx="179234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KEYBOARD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</a:t>
            </a:r>
            <a:r>
              <a:rPr lang="en-GB" u="sng" dirty="0">
                <a:solidFill>
                  <a:schemeClr val="accent1"/>
                </a:solidFill>
                <a:hlinkClick r:id="rId2" action="ppaction://hlinksldjump"/>
              </a:rPr>
              <a:t>battery</a:t>
            </a:r>
            <a:endParaRPr lang="en-GB" u="sng" dirty="0">
              <a:solidFill>
                <a:schemeClr val="accent1"/>
              </a:solidFill>
            </a:endParaRPr>
          </a:p>
          <a:p>
            <a:r>
              <a:rPr lang="en-US" dirty="0"/>
              <a:t>Loosen the 2 screws. (Fig.1).</a:t>
            </a:r>
          </a:p>
          <a:p>
            <a:r>
              <a:rPr lang="en-US" dirty="0"/>
              <a:t>Now press the PH0 screwdriver into a screw hole and push the keypad out, holding the keypad firmly.(Fig. 2 &amp; 3).</a:t>
            </a:r>
          </a:p>
          <a:p>
            <a:r>
              <a:rPr lang="en-US" dirty="0"/>
              <a:t>Disconnect the two flat ribbon cables.(Fig. 4).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GB" dirty="0"/>
              <a:t>Step</a:t>
            </a:r>
          </a:p>
        </p:txBody>
      </p:sp>
      <p:sp>
        <p:nvSpPr>
          <p:cNvPr id="38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1"/>
          </p:nvPr>
        </p:nvSpPr>
        <p:spPr/>
      </p:sp>
      <p:pic>
        <p:nvPicPr>
          <p:cNvPr id="26" name="Bild 4"/>
          <p:cNvPicPr>
            <a:picLocks noGrp="1" noChangeAspect="1"/>
          </p:cNvPicPr>
          <p:nvPr>
            <p:ph type="pic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9" name="Flachbandkabel"/>
          <p:cNvGrpSpPr/>
          <p:nvPr/>
        </p:nvGrpSpPr>
        <p:grpSpPr>
          <a:xfrm>
            <a:off x="8013700" y="3175000"/>
            <a:ext cx="942975" cy="396875"/>
            <a:chOff x="8013700" y="3175000"/>
            <a:chExt cx="942975" cy="396875"/>
          </a:xfrm>
        </p:grpSpPr>
        <p:sp>
          <p:nvSpPr>
            <p:cNvPr id="28" name="Ellipse 27"/>
            <p:cNvSpPr/>
            <p:nvPr/>
          </p:nvSpPr>
          <p:spPr>
            <a:xfrm>
              <a:off x="8013700" y="3175000"/>
              <a:ext cx="593725" cy="1905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8562974" y="3381375"/>
              <a:ext cx="393701" cy="1905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24" name="Bild 3"/>
          <p:cNvPicPr>
            <a:picLocks noGrp="1" noChangeAspect="1"/>
          </p:cNvPicPr>
          <p:nvPr>
            <p:ph type="pic" idx="19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Bild 2"/>
          <p:cNvPicPr>
            <a:picLocks noGrp="1" noChangeAspect="1"/>
          </p:cNvPicPr>
          <p:nvPr>
            <p:ph type="pic" idx="20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Bild 1"/>
          <p:cNvPicPr>
            <a:picLocks noGrp="1" noChangeAspect="1"/>
          </p:cNvPicPr>
          <p:nvPr>
            <p:ph type="pic" idx="21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18" name="Gruppe Schrauben"/>
          <p:cNvGrpSpPr/>
          <p:nvPr/>
        </p:nvGrpSpPr>
        <p:grpSpPr>
          <a:xfrm>
            <a:off x="7040193" y="2213810"/>
            <a:ext cx="2055681" cy="673768"/>
            <a:chOff x="7040193" y="2213810"/>
            <a:chExt cx="2055681" cy="673768"/>
          </a:xfrm>
        </p:grpSpPr>
        <p:sp>
          <p:nvSpPr>
            <p:cNvPr id="17" name="Ellipse 16"/>
            <p:cNvSpPr/>
            <p:nvPr/>
          </p:nvSpPr>
          <p:spPr>
            <a:xfrm>
              <a:off x="8868993" y="2213810"/>
              <a:ext cx="226881" cy="2475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Ellipse 33"/>
            <p:cNvSpPr/>
            <p:nvPr/>
          </p:nvSpPr>
          <p:spPr>
            <a:xfrm>
              <a:off x="7040193" y="2660697"/>
              <a:ext cx="226881" cy="22688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8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9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10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0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8" grpId="2" animBg="1"/>
      <p:bldP spid="38" grpId="3" animBg="1"/>
      <p:bldP spid="38" grpId="4" animBg="1"/>
      <p:bldP spid="39" grpId="0" animBg="1"/>
      <p:bldP spid="39" grpId="1" animBg="1"/>
      <p:bldP spid="39" grpId="2" animBg="1"/>
      <p:bldP spid="39" grpId="3" animBg="1"/>
      <p:bldP spid="39" grpId="4" animBg="1"/>
      <p:bldP spid="40" grpId="0" animBg="1"/>
      <p:bldP spid="40" grpId="1" animBg="1"/>
      <p:bldP spid="40" grpId="2" animBg="1"/>
      <p:bldP spid="40" grpId="3" animBg="1"/>
      <p:bldP spid="40" grpId="4" animBg="1"/>
      <p:bldP spid="41" grpId="0" animBg="1"/>
      <p:bldP spid="41" grpId="1" animBg="1"/>
      <p:bldP spid="41" grpId="2" animBg="1"/>
      <p:bldP spid="41" grpId="3" animBg="1"/>
      <p:bldP spid="41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REMOVE THE BOTTOM CASE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en-GB" dirty="0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REMOVE THE </a:t>
            </a:r>
            <a:r>
              <a:rPr lang="de-DE" dirty="0"/>
              <a:t>BOTTOM CASE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90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ENTFERNEN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>
            <a:normAutofit/>
          </a:bodyPr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</a:t>
            </a:r>
            <a:r>
              <a:rPr lang="en-GB" u="sng" dirty="0">
                <a:solidFill>
                  <a:schemeClr val="accent1"/>
                </a:solidFill>
                <a:hlinkClick r:id="rId2" action="ppaction://hlinksldjump"/>
              </a:rPr>
              <a:t>battery</a:t>
            </a:r>
            <a:endParaRPr lang="en-GB" u="sng" dirty="0">
              <a:solidFill>
                <a:schemeClr val="accent1"/>
              </a:solidFill>
            </a:endParaRPr>
          </a:p>
          <a:p>
            <a:r>
              <a:rPr lang="en-US" b="1" u="sng" dirty="0"/>
              <a:t>1777</a:t>
            </a:r>
            <a:r>
              <a:rPr lang="en-US" u="sng" dirty="0"/>
              <a:t>: </a:t>
            </a:r>
            <a:r>
              <a:rPr lang="en-US" dirty="0"/>
              <a:t>Loosen 14 long screws (Fig.1)     + 3 short ones in the battery compartment.( Fig.2).</a:t>
            </a:r>
          </a:p>
          <a:p>
            <a:r>
              <a:rPr lang="en-US" b="1" u="sng" dirty="0"/>
              <a:t>1577</a:t>
            </a:r>
            <a:r>
              <a:rPr lang="en-US" dirty="0"/>
              <a:t>: Undo 2 long hinge screws + 13 screws.(Fig.3).</a:t>
            </a:r>
          </a:p>
          <a:p>
            <a:r>
              <a:rPr lang="de-DE" b="1" u="sng" dirty="0"/>
              <a:t>1777T: </a:t>
            </a:r>
            <a:r>
              <a:rPr lang="de-DE" b="1" dirty="0"/>
              <a:t> </a:t>
            </a:r>
            <a:r>
              <a:rPr lang="en-US" dirty="0"/>
              <a:t>The 3 screws in the battery compartment are in a different place than on the 1777 (Fig. 4)</a:t>
            </a:r>
          </a:p>
          <a:p>
            <a:r>
              <a:rPr lang="en-US" dirty="0"/>
              <a:t>Starting at the battery compartment, carefully loosen the bottom case by pulling it upwards.(Fig</a:t>
            </a:r>
            <a:r>
              <a:rPr lang="en-US"/>
              <a:t>. 5).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9" name="M5"/>
          <p:cNvSpPr/>
          <p:nvPr/>
        </p:nvSpPr>
        <p:spPr>
          <a:xfrm>
            <a:off x="9602625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Bildplatzhalter 11"/>
          <p:cNvSpPr>
            <a:spLocks noGrp="1"/>
          </p:cNvSpPr>
          <p:nvPr>
            <p:ph type="pic" idx="1"/>
          </p:nvPr>
        </p:nvSpPr>
        <p:spPr/>
      </p:sp>
      <p:pic>
        <p:nvPicPr>
          <p:cNvPr id="28" name="Bild 5"/>
          <p:cNvPicPr>
            <a:picLocks noGrp="1" noChangeAspect="1"/>
          </p:cNvPicPr>
          <p:nvPr>
            <p:ph type="pic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/>
      </p:pic>
      <p:pic>
        <p:nvPicPr>
          <p:cNvPr id="83" name="Bild 4"/>
          <p:cNvPicPr>
            <a:picLocks noGrp="1" noChangeAspect="1"/>
          </p:cNvPicPr>
          <p:nvPr>
            <p:ph type="pic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6670" r="13053" b="2943"/>
          <a:stretch/>
        </p:blipFill>
        <p:spPr>
          <a:xfrm>
            <a:off x="5180012" y="990600"/>
            <a:ext cx="6172200" cy="4108450"/>
          </a:xfrm>
        </p:spPr>
      </p:pic>
      <p:grpSp>
        <p:nvGrpSpPr>
          <p:cNvPr id="9" name="Gruppe Schrauben Akkufach 1777T"/>
          <p:cNvGrpSpPr/>
          <p:nvPr/>
        </p:nvGrpSpPr>
        <p:grpSpPr>
          <a:xfrm>
            <a:off x="8104022" y="1368427"/>
            <a:ext cx="1295628" cy="810416"/>
            <a:chOff x="8104022" y="1368427"/>
            <a:chExt cx="1295628" cy="810416"/>
          </a:xfrm>
        </p:grpSpPr>
        <p:sp>
          <p:nvSpPr>
            <p:cNvPr id="84" name="Ellipse 83"/>
            <p:cNvSpPr/>
            <p:nvPr/>
          </p:nvSpPr>
          <p:spPr>
            <a:xfrm>
              <a:off x="9156763" y="1384795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5" name="Ellipse 84"/>
            <p:cNvSpPr/>
            <p:nvPr/>
          </p:nvSpPr>
          <p:spPr>
            <a:xfrm>
              <a:off x="8104022" y="136842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6" name="Ellipse 85"/>
            <p:cNvSpPr/>
            <p:nvPr/>
          </p:nvSpPr>
          <p:spPr>
            <a:xfrm>
              <a:off x="8422480" y="1935956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8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12345" r="17066" b="8957"/>
          <a:stretch/>
        </p:blipFill>
        <p:spPr>
          <a:xfrm>
            <a:off x="5181600" y="990027"/>
            <a:ext cx="6172200" cy="4120136"/>
          </a:xfrm>
        </p:spPr>
      </p:pic>
      <p:grpSp>
        <p:nvGrpSpPr>
          <p:cNvPr id="11" name="Gruppe zu bild 3"/>
          <p:cNvGrpSpPr/>
          <p:nvPr/>
        </p:nvGrpSpPr>
        <p:grpSpPr>
          <a:xfrm>
            <a:off x="5706485" y="1335088"/>
            <a:ext cx="5082380" cy="3453606"/>
            <a:chOff x="5706485" y="1335088"/>
            <a:chExt cx="5082380" cy="3453606"/>
          </a:xfrm>
        </p:grpSpPr>
        <p:sp>
          <p:nvSpPr>
            <p:cNvPr id="50" name="Ellipse 49"/>
            <p:cNvSpPr/>
            <p:nvPr/>
          </p:nvSpPr>
          <p:spPr>
            <a:xfrm>
              <a:off x="5795385" y="1431132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5" name="Ellipse 64"/>
            <p:cNvSpPr/>
            <p:nvPr/>
          </p:nvSpPr>
          <p:spPr>
            <a:xfrm>
              <a:off x="5804910" y="3126582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6" name="Ellipse 65"/>
            <p:cNvSpPr/>
            <p:nvPr/>
          </p:nvSpPr>
          <p:spPr>
            <a:xfrm>
              <a:off x="5706485" y="454580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7" name="Ellipse 66"/>
            <p:cNvSpPr/>
            <p:nvPr/>
          </p:nvSpPr>
          <p:spPr>
            <a:xfrm>
              <a:off x="7630170" y="454580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Ellipse 67"/>
            <p:cNvSpPr/>
            <p:nvPr/>
          </p:nvSpPr>
          <p:spPr>
            <a:xfrm>
              <a:off x="9354195" y="454580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9" name="Ellipse 68"/>
            <p:cNvSpPr/>
            <p:nvPr/>
          </p:nvSpPr>
          <p:spPr>
            <a:xfrm>
              <a:off x="10545978" y="454580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0" name="Ellipse 69"/>
            <p:cNvSpPr/>
            <p:nvPr/>
          </p:nvSpPr>
          <p:spPr>
            <a:xfrm>
              <a:off x="10428352" y="3170238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1" name="Ellipse 70"/>
            <p:cNvSpPr/>
            <p:nvPr/>
          </p:nvSpPr>
          <p:spPr>
            <a:xfrm>
              <a:off x="10428352" y="1439578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2" name="Ellipse 71"/>
            <p:cNvSpPr/>
            <p:nvPr/>
          </p:nvSpPr>
          <p:spPr>
            <a:xfrm>
              <a:off x="8703940" y="1881892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3" name="Ellipse 72"/>
            <p:cNvSpPr/>
            <p:nvPr/>
          </p:nvSpPr>
          <p:spPr>
            <a:xfrm>
              <a:off x="9088765" y="1347788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4" name="Ellipse 73"/>
            <p:cNvSpPr/>
            <p:nvPr/>
          </p:nvSpPr>
          <p:spPr>
            <a:xfrm>
              <a:off x="8229198" y="1335088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5" name="Ellipse 74"/>
            <p:cNvSpPr/>
            <p:nvPr/>
          </p:nvSpPr>
          <p:spPr>
            <a:xfrm>
              <a:off x="8082318" y="1448860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6" name="Ellipse 75"/>
            <p:cNvSpPr/>
            <p:nvPr/>
          </p:nvSpPr>
          <p:spPr>
            <a:xfrm>
              <a:off x="6715998" y="2775460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7" name="Ellipse 76"/>
            <p:cNvSpPr/>
            <p:nvPr/>
          </p:nvSpPr>
          <p:spPr>
            <a:xfrm>
              <a:off x="7843472" y="3400920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8" name="Ellipse 77"/>
            <p:cNvSpPr/>
            <p:nvPr/>
          </p:nvSpPr>
          <p:spPr>
            <a:xfrm>
              <a:off x="8954722" y="2254745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24" name="Bild 2"/>
          <p:cNvPicPr>
            <a:picLocks noGrp="1" noChangeAspect="1"/>
          </p:cNvPicPr>
          <p:nvPr>
            <p:ph type="pic" idx="2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7" name="Gruppe Schrauben akkufach zu bild 2"/>
          <p:cNvGrpSpPr/>
          <p:nvPr/>
        </p:nvGrpSpPr>
        <p:grpSpPr>
          <a:xfrm>
            <a:off x="5930291" y="2475557"/>
            <a:ext cx="4392156" cy="432047"/>
            <a:chOff x="5930291" y="2475557"/>
            <a:chExt cx="4392156" cy="432047"/>
          </a:xfrm>
        </p:grpSpPr>
        <p:sp>
          <p:nvSpPr>
            <p:cNvPr id="25" name="Ellipse 24"/>
            <p:cNvSpPr/>
            <p:nvPr/>
          </p:nvSpPr>
          <p:spPr>
            <a:xfrm>
              <a:off x="5930291" y="2475557"/>
              <a:ext cx="404546" cy="4045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7944722" y="2503058"/>
              <a:ext cx="404546" cy="4045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9917901" y="2503058"/>
              <a:ext cx="404546" cy="4045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6" name="Bild 1"/>
          <p:cNvPicPr>
            <a:picLocks noGrp="1" noChangeAspect="1"/>
          </p:cNvPicPr>
          <p:nvPr>
            <p:ph type="pic" idx="2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6198" r="3905" b="174"/>
          <a:stretch/>
        </p:blipFill>
        <p:spPr>
          <a:xfrm>
            <a:off x="5181600" y="987425"/>
            <a:ext cx="6172200" cy="4114800"/>
          </a:xfrm>
          <a:prstGeom prst="rect">
            <a:avLst/>
          </a:prstGeom>
        </p:spPr>
      </p:pic>
      <p:grpSp>
        <p:nvGrpSpPr>
          <p:cNvPr id="19" name="Gruppe Schrauben zu Bild 1"/>
          <p:cNvGrpSpPr/>
          <p:nvPr/>
        </p:nvGrpSpPr>
        <p:grpSpPr>
          <a:xfrm>
            <a:off x="5942442" y="1363664"/>
            <a:ext cx="4643437" cy="3292474"/>
            <a:chOff x="5942442" y="1363664"/>
            <a:chExt cx="4643437" cy="3292474"/>
          </a:xfrm>
        </p:grpSpPr>
        <p:sp>
          <p:nvSpPr>
            <p:cNvPr id="18" name="Ellipse 17"/>
            <p:cNvSpPr/>
            <p:nvPr/>
          </p:nvSpPr>
          <p:spPr>
            <a:xfrm>
              <a:off x="6058330" y="1533526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6005942" y="2946401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7109254" y="1363664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6998129" y="27320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7696629" y="317023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5942442" y="4413251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7101317" y="43830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8060167" y="43957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/>
            <p:cNvSpPr/>
            <p:nvPr/>
          </p:nvSpPr>
          <p:spPr>
            <a:xfrm>
              <a:off x="9231742" y="43925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10342992" y="43703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8838042" y="2951164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8857092" y="2297114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/>
            <p:cNvSpPr/>
            <p:nvPr/>
          </p:nvSpPr>
          <p:spPr>
            <a:xfrm>
              <a:off x="10260442" y="155733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10308067" y="299243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pic>
        <p:nvPicPr>
          <p:cNvPr id="17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5663" r="2741" b="2741"/>
          <a:stretch/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pic>
        <p:nvPicPr>
          <p:cNvPr id="26" name="Thumbnail  2"/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t="4804" r="12374" b="6445"/>
          <a:stretch/>
        </p:blipFill>
        <p:spPr>
          <a:xfrm>
            <a:off x="7411380" y="5168900"/>
            <a:ext cx="1042826" cy="692149"/>
          </a:xfrm>
          <a:prstGeom prst="rect">
            <a:avLst/>
          </a:prstGeom>
        </p:spPr>
      </p:pic>
      <p:pic>
        <p:nvPicPr>
          <p:cNvPr id="29" name="Thumnail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4538" r="14366"/>
          <a:stretch/>
        </p:blipFill>
        <p:spPr>
          <a:xfrm>
            <a:off x="8543924" y="5167534"/>
            <a:ext cx="1014413" cy="690563"/>
          </a:xfrm>
          <a:prstGeom prst="rect">
            <a:avLst/>
          </a:prstGeom>
        </p:spPr>
      </p:pic>
      <p:pic>
        <p:nvPicPr>
          <p:cNvPr id="81" name="Thumnail 5"/>
          <p:cNvPicPr>
            <a:picLocks noGrp="1" noChangeAspect="1"/>
          </p:cNvPicPr>
          <p:nvPr>
            <p:ph type="pic" sz="quarter" idx="16"/>
          </p:nvPr>
        </p:nvPicPr>
        <p:blipFill>
          <a:blip r:embed="rId12"/>
          <a:srcRect t="25" b="25"/>
          <a:stretch>
            <a:fillRect/>
          </a:stretch>
        </p:blipFill>
        <p:spPr>
          <a:xfrm>
            <a:off x="9640814" y="5173770"/>
            <a:ext cx="1042826" cy="695217"/>
          </a:xfrm>
          <a:prstGeom prst="rect">
            <a:avLst/>
          </a:prstGeom>
        </p:spPr>
      </p:pic>
      <p:sp>
        <p:nvSpPr>
          <p:cNvPr id="4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8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9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80" name="4"/>
          <p:cNvSpPr/>
          <p:nvPr/>
        </p:nvSpPr>
        <p:spPr>
          <a:xfrm>
            <a:off x="964067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82" name="5"/>
          <p:cNvSpPr/>
          <p:nvPr/>
        </p:nvSpPr>
        <p:spPr>
          <a:xfrm>
            <a:off x="964067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10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79" grpId="2" animBg="1"/>
      <p:bldP spid="79" grpId="3" animBg="1"/>
      <p:bldP spid="79" grpId="4" animBg="1"/>
      <p:bldP spid="79" grpId="5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2197</Words>
  <Application>Microsoft Office PowerPoint</Application>
  <PresentationFormat>Breitbild</PresentationFormat>
  <Paragraphs>532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Calibri</vt:lpstr>
      <vt:lpstr>DIN Offc Pro</vt:lpstr>
      <vt:lpstr>Arial</vt:lpstr>
      <vt:lpstr>Office</vt:lpstr>
      <vt:lpstr>Service Manual TERRA MOBILE 1577 TERRA MOBILE 1777 TERRA MOBILE 1777T  </vt:lpstr>
      <vt:lpstr>Contents</vt:lpstr>
      <vt:lpstr>SERVICE NOTES</vt:lpstr>
      <vt:lpstr>REMOVE THE BATTERY</vt:lpstr>
      <vt:lpstr>1. Step</vt:lpstr>
      <vt:lpstr>REMOVE THE KEYBOARD</vt:lpstr>
      <vt:lpstr>1. Step</vt:lpstr>
      <vt:lpstr>REMOVE THE BOTTOM CASE </vt:lpstr>
      <vt:lpstr>1. Step</vt:lpstr>
      <vt:lpstr>REMOVE THE RAM</vt:lpstr>
      <vt:lpstr>1. Step</vt:lpstr>
      <vt:lpstr>REMOVE THE HDD</vt:lpstr>
      <vt:lpstr>1. Step</vt:lpstr>
      <vt:lpstr>REMOVE THE M.2 SSD</vt:lpstr>
      <vt:lpstr>1. Step</vt:lpstr>
      <vt:lpstr>REMOVE THE WLAN MODULE</vt:lpstr>
      <vt:lpstr>1. Step</vt:lpstr>
      <vt:lpstr>REMOVE THE CMOS BATTERY</vt:lpstr>
      <vt:lpstr>1. Step</vt:lpstr>
      <vt:lpstr>REMOVE THE GPU FAN</vt:lpstr>
      <vt:lpstr>1. Step</vt:lpstr>
      <vt:lpstr>REMOVE THE CPU  FAN / HEATSINK</vt:lpstr>
      <vt:lpstr>1. Step</vt:lpstr>
      <vt:lpstr>REMOVE THE MAINBOARD</vt:lpstr>
      <vt:lpstr>1. Step</vt:lpstr>
      <vt:lpstr>2. Schritt</vt:lpstr>
      <vt:lpstr>REMOVE THE TOP CASE</vt:lpstr>
      <vt:lpstr>1. Step</vt:lpstr>
      <vt:lpstr>1. Step</vt:lpstr>
      <vt:lpstr>REMOVE THE LCD DISPLAY</vt:lpstr>
      <vt:lpstr>1. Step</vt:lpstr>
      <vt:lpstr>2. Step</vt:lpstr>
      <vt:lpstr>REMOVE THE LCD  BACK COVER</vt:lpstr>
      <vt:lpstr>1. Step</vt:lpstr>
      <vt:lpstr>Spare Parts TERRA MOBILE 1577</vt:lpstr>
      <vt:lpstr>Spare Parts TERRA MOBILE 1777</vt:lpstr>
      <vt:lpstr>Spare Parts TERRA MOBILE 1777T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Ray Burgess</dc:creator>
  <cp:lastModifiedBy>Tjark Spreen</cp:lastModifiedBy>
  <cp:revision>697</cp:revision>
  <cp:lastPrinted>2019-05-10T08:57:26Z</cp:lastPrinted>
  <dcterms:created xsi:type="dcterms:W3CDTF">2019-05-09T10:12:02Z</dcterms:created>
  <dcterms:modified xsi:type="dcterms:W3CDTF">2022-04-27T11:17:48Z</dcterms:modified>
</cp:coreProperties>
</file>